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68"/>
  </p:notesMasterIdLst>
  <p:handoutMasterIdLst>
    <p:handoutMasterId r:id="rId69"/>
  </p:handoutMasterIdLst>
  <p:sldIdLst>
    <p:sldId id="728" r:id="rId2"/>
    <p:sldId id="730" r:id="rId3"/>
    <p:sldId id="701" r:id="rId4"/>
    <p:sldId id="652" r:id="rId5"/>
    <p:sldId id="716" r:id="rId6"/>
    <p:sldId id="717" r:id="rId7"/>
    <p:sldId id="660" r:id="rId8"/>
    <p:sldId id="656" r:id="rId9"/>
    <p:sldId id="697" r:id="rId10"/>
    <p:sldId id="698" r:id="rId11"/>
    <p:sldId id="657" r:id="rId12"/>
    <p:sldId id="658" r:id="rId13"/>
    <p:sldId id="659" r:id="rId14"/>
    <p:sldId id="686" r:id="rId15"/>
    <p:sldId id="585" r:id="rId16"/>
    <p:sldId id="662" r:id="rId17"/>
    <p:sldId id="663" r:id="rId18"/>
    <p:sldId id="689" r:id="rId19"/>
    <p:sldId id="665" r:id="rId20"/>
    <p:sldId id="672" r:id="rId21"/>
    <p:sldId id="673" r:id="rId22"/>
    <p:sldId id="674" r:id="rId23"/>
    <p:sldId id="684" r:id="rId24"/>
    <p:sldId id="675" r:id="rId25"/>
    <p:sldId id="676" r:id="rId26"/>
    <p:sldId id="677" r:id="rId27"/>
    <p:sldId id="682" r:id="rId28"/>
    <p:sldId id="726" r:id="rId29"/>
    <p:sldId id="681" r:id="rId30"/>
    <p:sldId id="690" r:id="rId31"/>
    <p:sldId id="680" r:id="rId32"/>
    <p:sldId id="727" r:id="rId33"/>
    <p:sldId id="667" r:id="rId34"/>
    <p:sldId id="668" r:id="rId35"/>
    <p:sldId id="678" r:id="rId36"/>
    <p:sldId id="729" r:id="rId37"/>
    <p:sldId id="713" r:id="rId38"/>
    <p:sldId id="670" r:id="rId39"/>
    <p:sldId id="669" r:id="rId40"/>
    <p:sldId id="671" r:id="rId41"/>
    <p:sldId id="646" r:id="rId42"/>
    <p:sldId id="647" r:id="rId43"/>
    <p:sldId id="649" r:id="rId44"/>
    <p:sldId id="679" r:id="rId45"/>
    <p:sldId id="712" r:id="rId46"/>
    <p:sldId id="650" r:id="rId47"/>
    <p:sldId id="683" r:id="rId48"/>
    <p:sldId id="711" r:id="rId49"/>
    <p:sldId id="654" r:id="rId50"/>
    <p:sldId id="719" r:id="rId51"/>
    <p:sldId id="720" r:id="rId52"/>
    <p:sldId id="721" r:id="rId53"/>
    <p:sldId id="722" r:id="rId54"/>
    <p:sldId id="723" r:id="rId55"/>
    <p:sldId id="724" r:id="rId56"/>
    <p:sldId id="725" r:id="rId57"/>
    <p:sldId id="703" r:id="rId58"/>
    <p:sldId id="696" r:id="rId59"/>
    <p:sldId id="692" r:id="rId60"/>
    <p:sldId id="693" r:id="rId61"/>
    <p:sldId id="694" r:id="rId62"/>
    <p:sldId id="695" r:id="rId63"/>
    <p:sldId id="700" r:id="rId64"/>
    <p:sldId id="655" r:id="rId65"/>
    <p:sldId id="707" r:id="rId66"/>
    <p:sldId id="714" r:id="rId6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ema Haji"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46F97"/>
    <a:srgbClr val="FF6600"/>
    <a:srgbClr val="EC8B12"/>
    <a:srgbClr val="FF8000"/>
    <a:srgbClr val="2892B7"/>
    <a:srgbClr val="33BAE8"/>
    <a:srgbClr val="FAC421"/>
    <a:srgbClr val="DAAB1C"/>
    <a:srgbClr val="237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4" autoAdjust="0"/>
    <p:restoredTop sz="73646" autoAdjust="0"/>
  </p:normalViewPr>
  <p:slideViewPr>
    <p:cSldViewPr snapToGrid="0">
      <p:cViewPr>
        <p:scale>
          <a:sx n="143" d="100"/>
          <a:sy n="143" d="100"/>
        </p:scale>
        <p:origin x="560" y="-712"/>
      </p:cViewPr>
      <p:guideLst>
        <p:guide orient="horz"/>
        <p:guide/>
      </p:guideLst>
    </p:cSldViewPr>
  </p:slideViewPr>
  <p:notesTextViewPr>
    <p:cViewPr>
      <p:scale>
        <a:sx n="100" d="100"/>
        <a:sy n="100" d="100"/>
      </p:scale>
      <p:origin x="0" y="0"/>
    </p:cViewPr>
  </p:notesTextViewPr>
  <p:sorterViewPr>
    <p:cViewPr>
      <p:scale>
        <a:sx n="150" d="100"/>
        <a:sy n="150" d="100"/>
      </p:scale>
      <p:origin x="0" y="155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B06864-0AAB-A84F-A8CD-62E82806E49B}" type="datetimeFigureOut">
              <a:rPr lang="en-US"/>
              <a:pPr/>
              <a:t>3/2/16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8D7DDA-2AA8-E242-8617-A07A4B8EE447}" type="slidenum">
              <a:rPr/>
              <a:pPr/>
              <a:t>‹#›</a:t>
            </a:fld>
            <a:endParaRPr lang="en-US"/>
          </a:p>
        </p:txBody>
      </p:sp>
    </p:spTree>
    <p:extLst>
      <p:ext uri="{BB962C8B-B14F-4D97-AF65-F5344CB8AC3E}">
        <p14:creationId xmlns:p14="http://schemas.microsoft.com/office/powerpoint/2010/main" val="3356678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AEE7AF-0BD5-2B4E-BE1C-1CF0AA2C82D7}" type="datetimeFigureOut">
              <a:rPr lang="en-US"/>
              <a:pPr/>
              <a:t>3/2/16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7E4AFD-04C6-6249-A58E-7FAEE9AC0F1B}" type="slidenum">
              <a:rPr/>
              <a:pPr/>
              <a:t>‹#›</a:t>
            </a:fld>
            <a:endParaRPr lang="en-US"/>
          </a:p>
        </p:txBody>
      </p:sp>
    </p:spTree>
    <p:extLst>
      <p:ext uri="{BB962C8B-B14F-4D97-AF65-F5344CB8AC3E}">
        <p14:creationId xmlns:p14="http://schemas.microsoft.com/office/powerpoint/2010/main" val="16750600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3</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21</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22</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23</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24</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25</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reason why our database is drawn as a ring instead of the traditional one or two machines.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the core of DataStax enterprise we use Cassandra as our database. </a:t>
            </a:r>
            <a:r>
              <a:rPr lang="en-US" b="1" baseline="0" dirty="0" smtClean="0"/>
              <a:t>Cassandra is different because it scales, and won't fail.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Cassandra is a </a:t>
            </a:r>
            <a:r>
              <a:rPr lang="en-US" b="1" baseline="0" dirty="0" smtClean="0"/>
              <a:t>master-less, self healing mesh, with no single point of failure</a:t>
            </a:r>
            <a:r>
              <a:rPr lang="en-US" baseline="0" dirty="0" smtClean="0"/>
              <a:t>, and true linear scalability.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1" i="1" baseline="0" dirty="0" smtClean="0">
                <a:solidFill>
                  <a:srgbClr val="FF0000"/>
                </a:solidFill>
              </a:rPr>
              <a:t>Challenger Commercial Teaching Step =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#5 New Way – a point-by-point review on what they need to achieve the business case … it is about behaving differently</a:t>
            </a:r>
            <a:endParaRPr lang="en-US" b="1" i="1" baseline="0"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t>30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A318A9E-BB36-0C46-9FC2-F9442BF833CA}" type="slidenum">
              <a:rPr lang="en-US" smtClean="0"/>
              <a:t>37</a:t>
            </a:fld>
            <a:endParaRPr lang="en-US"/>
          </a:p>
        </p:txBody>
      </p:sp>
    </p:spTree>
    <p:extLst>
      <p:ext uri="{BB962C8B-B14F-4D97-AF65-F5344CB8AC3E}">
        <p14:creationId xmlns:p14="http://schemas.microsoft.com/office/powerpoint/2010/main" val="1739174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Goes into C* and Lucene index buffer</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Flushes after certain amount of time (like a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When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flushes to </a:t>
            </a:r>
            <a:r>
              <a:rPr lang="en-US" sz="1200" b="0" baseline="0" dirty="0" err="1" smtClean="0">
                <a:solidFill>
                  <a:srgbClr val="4B3C38"/>
                </a:solidFill>
                <a:latin typeface="Arial"/>
                <a:cs typeface="Arial"/>
              </a:rPr>
              <a:t>SSTables</a:t>
            </a:r>
            <a:r>
              <a:rPr lang="en-US" sz="1200" b="0" baseline="0" dirty="0" smtClean="0">
                <a:solidFill>
                  <a:srgbClr val="4B3C38"/>
                </a:solidFill>
                <a:latin typeface="Arial"/>
                <a:cs typeface="Arial"/>
              </a:rPr>
              <a:t>, Lucene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flushes in sync to indexes</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As soon as write inserted into write thread</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Primary key goes into </a:t>
            </a:r>
            <a:r>
              <a:rPr lang="en-US" sz="1200" b="0" baseline="0" dirty="0" err="1" smtClean="0">
                <a:solidFill>
                  <a:srgbClr val="4B3C38"/>
                </a:solidFill>
                <a:latin typeface="Arial"/>
                <a:cs typeface="Arial"/>
              </a:rPr>
              <a:t>lucene</a:t>
            </a:r>
            <a:r>
              <a:rPr lang="en-US" sz="1200" b="0" baseline="0" dirty="0" smtClean="0">
                <a:solidFill>
                  <a:srgbClr val="4B3C38"/>
                </a:solidFill>
                <a:latin typeface="Arial"/>
                <a:cs typeface="Arial"/>
              </a:rPr>
              <a:t> queue before it is written to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 (</a:t>
            </a:r>
            <a:r>
              <a:rPr lang="en-US" sz="1200" b="0" baseline="0" dirty="0" err="1" smtClean="0">
                <a:solidFill>
                  <a:srgbClr val="4B3C38"/>
                </a:solidFill>
                <a:latin typeface="Arial"/>
                <a:cs typeface="Arial"/>
              </a:rPr>
              <a:t>commitlog</a:t>
            </a:r>
            <a:r>
              <a:rPr lang="en-US" sz="1200" b="0" baseline="0" dirty="0" smtClean="0">
                <a:solidFill>
                  <a:srgbClr val="4B3C38"/>
                </a:solidFill>
                <a:latin typeface="Arial"/>
                <a:cs typeface="Arial"/>
              </a:rPr>
              <a:t> gets it)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Index a single threaded queue (when it gets indexed it grabs a row)</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When it goes to write index, it goes to queue then writes to </a:t>
            </a:r>
            <a:r>
              <a:rPr lang="en-US" sz="1200" b="0" baseline="0" dirty="0" err="1" smtClean="0">
                <a:solidFill>
                  <a:srgbClr val="4B3C38"/>
                </a:solidFill>
                <a:latin typeface="Arial"/>
                <a:cs typeface="Arial"/>
              </a:rPr>
              <a:t>memtable</a:t>
            </a:r>
            <a:r>
              <a:rPr lang="en-US" sz="1200" b="0" baseline="0" dirty="0" smtClean="0">
                <a:solidFill>
                  <a:srgbClr val="4B3C38"/>
                </a:solidFill>
                <a:latin typeface="Arial"/>
                <a:cs typeface="Arial"/>
              </a:rPr>
              <a:t>.</a:t>
            </a:r>
          </a:p>
          <a:p>
            <a:pPr marL="0" lvl="0" indent="0" defTabSz="914400">
              <a:spcBef>
                <a:spcPts val="600"/>
              </a:spcBef>
              <a:buClr>
                <a:schemeClr val="accent1"/>
              </a:buClr>
              <a:buSzPct val="76000"/>
              <a:buFont typeface="Arial" panose="020B0604020202020204" pitchFamily="34" charset="0"/>
              <a:buNone/>
            </a:pPr>
            <a:r>
              <a:rPr lang="en-US" sz="1200" b="0" baseline="0" dirty="0" err="1" smtClean="0">
                <a:solidFill>
                  <a:srgbClr val="4B3C38"/>
                </a:solidFill>
                <a:latin typeface="Arial"/>
                <a:cs typeface="Arial"/>
              </a:rPr>
              <a:t>Avoides</a:t>
            </a:r>
            <a:r>
              <a:rPr lang="en-US" sz="1200" b="0" baseline="0" dirty="0" smtClean="0">
                <a:solidFill>
                  <a:srgbClr val="4B3C38"/>
                </a:solidFill>
                <a:latin typeface="Arial"/>
                <a:cs typeface="Arial"/>
              </a:rPr>
              <a:t> duplicating data in memory (memory management)</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GC overhead is reason for 1 core for live indexing</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Runs inside C* JVM</a:t>
            </a:r>
          </a:p>
          <a:p>
            <a:pPr marL="0" lvl="0" indent="0" defTabSz="914400">
              <a:spcBef>
                <a:spcPts val="600"/>
              </a:spcBef>
              <a:buClr>
                <a:schemeClr val="accent1"/>
              </a:buClr>
              <a:buSzPct val="76000"/>
              <a:buFont typeface="Arial" panose="020B0604020202020204" pitchFamily="34" charset="0"/>
              <a:buNone/>
            </a:pPr>
            <a:r>
              <a:rPr lang="en-US" sz="1200" b="0" baseline="0" dirty="0" smtClean="0">
                <a:solidFill>
                  <a:srgbClr val="4B3C38"/>
                </a:solidFill>
                <a:latin typeface="Arial"/>
                <a:cs typeface="Arial"/>
              </a:rPr>
              <a:t>Use 20GB for G1 (14GB for older JVM)</a:t>
            </a: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endParaRPr lang="en-US" sz="1200" b="0" baseline="0" dirty="0" smtClean="0">
              <a:solidFill>
                <a:srgbClr val="4B3C38"/>
              </a:solidFill>
              <a:latin typeface="Arial"/>
              <a:cs typeface="Arial"/>
            </a:endParaRPr>
          </a:p>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43</a:t>
            </a:fld>
            <a:endParaRPr lang="en-US"/>
          </a:p>
        </p:txBody>
      </p:sp>
    </p:spTree>
    <p:extLst>
      <p:ext uri="{BB962C8B-B14F-4D97-AF65-F5344CB8AC3E}">
        <p14:creationId xmlns:p14="http://schemas.microsoft.com/office/powerpoint/2010/main" val="2470324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45</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r>
              <a:rPr lang="en-US" sz="1200" b="0" dirty="0" err="1" smtClean="0">
                <a:solidFill>
                  <a:srgbClr val="4B3C38"/>
                </a:solidFill>
                <a:latin typeface="Arial"/>
                <a:cs typeface="Arial"/>
              </a:rPr>
              <a:t>SSTa</a:t>
            </a:r>
            <a:r>
              <a:rPr lang="en-US" sz="1200" b="0" baseline="0" dirty="0" err="1" smtClean="0">
                <a:solidFill>
                  <a:srgbClr val="4B3C38"/>
                </a:solidFill>
                <a:latin typeface="Arial"/>
                <a:cs typeface="Arial"/>
              </a:rPr>
              <a:t>ble</a:t>
            </a:r>
            <a:r>
              <a:rPr lang="en-US" sz="1200" b="0" baseline="0" dirty="0" smtClean="0">
                <a:solidFill>
                  <a:srgbClr val="4B3C38"/>
                </a:solidFill>
                <a:latin typeface="Arial"/>
                <a:cs typeface="Arial"/>
              </a:rPr>
              <a:t> = sorted strings table</a:t>
            </a: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46</a:t>
            </a:fld>
            <a:endParaRPr lang="en-US"/>
          </a:p>
        </p:txBody>
      </p:sp>
    </p:spTree>
    <p:extLst>
      <p:ext uri="{BB962C8B-B14F-4D97-AF65-F5344CB8AC3E}">
        <p14:creationId xmlns:p14="http://schemas.microsoft.com/office/powerpoint/2010/main" val="748448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4</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10"/>
          </p:nvPr>
        </p:nvSpPr>
        <p:spPr/>
        <p:txBody>
          <a:bodyPr/>
          <a:lstStyle/>
          <a:p>
            <a:fld id="{4C6A5CA1-953D-C849-BCD8-64DC6E9D087E}" type="slidenum">
              <a:rPr lang="en-US" smtClean="0"/>
              <a:t>48</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help place the database in context you need to know what a basic application looks like</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You've got a web application that takes actions from a user, and those actions or requests go into a queue. You've then got workers that take these requests and either read or write data from the database, and optionally respond to the user.</a:t>
            </a:r>
          </a:p>
        </p:txBody>
      </p:sp>
      <p:sp>
        <p:nvSpPr>
          <p:cNvPr id="4" name="Slide Number Placeholder 3"/>
          <p:cNvSpPr>
            <a:spLocks noGrp="1"/>
          </p:cNvSpPr>
          <p:nvPr>
            <p:ph type="sldNum" sz="quarter" idx="10"/>
          </p:nvPr>
        </p:nvSpPr>
        <p:spPr/>
        <p:txBody>
          <a:bodyPr/>
          <a:lstStyle/>
          <a:p>
            <a:fld id="{4C6A5CA1-953D-C849-BCD8-64DC6E9D087E}" type="slidenum">
              <a:rPr lang="en-US" smtClean="0"/>
              <a:t>59</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That works for a while, but you're going to want to add search capabilities so that you can handle complex queries and Google like full text search or recommendation that users have become accustom too.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People typically address this by adding another system like Solr or </a:t>
            </a:r>
            <a:r>
              <a:rPr lang="en-US" b="0" i="0" baseline="0" dirty="0" err="1" smtClean="0">
                <a:solidFill>
                  <a:srgbClr val="FF0000"/>
                </a:solidFill>
              </a:rPr>
              <a:t>ElasticSearch</a:t>
            </a:r>
            <a:r>
              <a:rPr lang="en-US" b="0" i="0" baseline="0" dirty="0" smtClean="0">
                <a:solidFill>
                  <a:srgbClr val="FF0000"/>
                </a:solidFill>
              </a:rPr>
              <a:t> and do synchronization between the main database and the search database. </a:t>
            </a:r>
          </a:p>
        </p:txBody>
      </p:sp>
      <p:sp>
        <p:nvSpPr>
          <p:cNvPr id="4" name="Slide Number Placeholder 3"/>
          <p:cNvSpPr>
            <a:spLocks noGrp="1"/>
          </p:cNvSpPr>
          <p:nvPr>
            <p:ph type="sldNum" sz="quarter" idx="10"/>
          </p:nvPr>
        </p:nvSpPr>
        <p:spPr/>
        <p:txBody>
          <a:bodyPr/>
          <a:lstStyle/>
          <a:p>
            <a:fld id="{4C6A5CA1-953D-C849-BCD8-64DC6E9D087E}" type="slidenum">
              <a:rPr lang="en-US" smtClean="0"/>
              <a:t>60</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But that only gets you so far, soon you'll need to start offering true recommendations in order to drive up customer engagement, or do cross selling to increase revenue.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In order to address that need people typically add a Hadoop cluster, and that adds a whole lot more complexity and cost.</a:t>
            </a:r>
          </a:p>
        </p:txBody>
      </p:sp>
      <p:sp>
        <p:nvSpPr>
          <p:cNvPr id="4" name="Slide Number Placeholder 3"/>
          <p:cNvSpPr>
            <a:spLocks noGrp="1"/>
          </p:cNvSpPr>
          <p:nvPr>
            <p:ph type="sldNum" sz="quarter" idx="10"/>
          </p:nvPr>
        </p:nvSpPr>
        <p:spPr/>
        <p:txBody>
          <a:bodyPr/>
          <a:lstStyle/>
          <a:p>
            <a:fld id="{4C6A5CA1-953D-C849-BCD8-64DC6E9D087E}" type="slidenum">
              <a:rPr lang="en-US" smtClean="0"/>
              <a:t>61</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And soon you realize that batch recommendations run every couple of days or months aren't very good because they're not contextual. They don't reflect what the user is actually doing.</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To provide good personalized experience or recommendations you need to do streaming or real-time recommendations. To handle this people typically add yet another system such as Spark Streaming, or Storm.</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b="0" i="0" baseline="0" dirty="0" smtClean="0">
                <a:solidFill>
                  <a:srgbClr val="FF0000"/>
                </a:solidFill>
              </a:rPr>
              <a:t>Soon you've got at least 8 separate systems supporting one "basic" application. </a:t>
            </a:r>
          </a:p>
          <a:p>
            <a:pPr marL="0" marR="0" indent="0" algn="l" defTabSz="457178" rtl="0" eaLnBrk="1" fontAlgn="auto" latinLnBrk="0" hangingPunct="1">
              <a:lnSpc>
                <a:spcPct val="100000"/>
              </a:lnSpc>
              <a:spcBef>
                <a:spcPts val="0"/>
              </a:spcBef>
              <a:spcAft>
                <a:spcPts val="0"/>
              </a:spcAft>
              <a:buClrTx/>
              <a:buSzTx/>
              <a:buFontTx/>
              <a:buNone/>
              <a:tabLst/>
              <a:defRPr/>
            </a:pPr>
            <a:endParaRPr lang="en-US" b="0" i="0" baseline="0" dirty="0" smtClean="0">
              <a:solidFill>
                <a:srgbClr val="FF0000"/>
              </a:solidFill>
            </a:endParaRPr>
          </a:p>
        </p:txBody>
      </p:sp>
      <p:sp>
        <p:nvSpPr>
          <p:cNvPr id="4" name="Slide Number Placeholder 3"/>
          <p:cNvSpPr>
            <a:spLocks noGrp="1"/>
          </p:cNvSpPr>
          <p:nvPr>
            <p:ph type="sldNum" sz="quarter" idx="10"/>
          </p:nvPr>
        </p:nvSpPr>
        <p:spPr/>
        <p:txBody>
          <a:bodyPr/>
          <a:lstStyle/>
          <a:p>
            <a:fld id="{4C6A5CA1-953D-C849-BCD8-64DC6E9D087E}" type="slidenum">
              <a:rPr lang="en-US" smtClean="0"/>
              <a:t>62</a:t>
            </a:fld>
            <a:endParaRPr lang="en-US" dirty="0"/>
          </a:p>
        </p:txBody>
      </p:sp>
    </p:spTree>
    <p:extLst>
      <p:ext uri="{BB962C8B-B14F-4D97-AF65-F5344CB8AC3E}">
        <p14:creationId xmlns:p14="http://schemas.microsoft.com/office/powerpoint/2010/main" val="293717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63</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Slide Number Placeholder 3"/>
          <p:cNvSpPr>
            <a:spLocks noGrp="1"/>
          </p:cNvSpPr>
          <p:nvPr>
            <p:ph type="sldNum" sz="quarter" idx="10"/>
          </p:nvPr>
        </p:nvSpPr>
        <p:spPr/>
        <p:txBody>
          <a:bodyPr/>
          <a:lstStyle/>
          <a:p>
            <a:fld id="{4C6A5CA1-953D-C849-BCD8-64DC6E9D087E}" type="slidenum">
              <a:rPr lang="en-US" smtClean="0"/>
              <a:t>66</a:t>
            </a:fld>
            <a:endParaRPr lang="en-US" dirty="0"/>
          </a:p>
        </p:txBody>
      </p:sp>
    </p:spTree>
    <p:extLst>
      <p:ext uri="{BB962C8B-B14F-4D97-AF65-F5344CB8AC3E}">
        <p14:creationId xmlns:p14="http://schemas.microsoft.com/office/powerpoint/2010/main" val="102838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8</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11</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Cassandra's</a:t>
            </a:r>
            <a:r>
              <a:rPr lang="en-US" sz="1200" b="1" baseline="0" dirty="0" smtClean="0"/>
              <a:t> great, but it's just a database.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In order to do something useful you need to layer on other functionality. You need to do something with the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We've integrated an indexing engine with full text search support, both streaming and batch analytics using Spark. Coming soon is Graph with our acquisition of the team behind Titian 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All of this is tightly integrated within the same node. You persist the data, and we automatically maintain the indexes and materialized views in order to support these different query paths. This is what it means to be a multi-model database.</a:t>
            </a:r>
          </a:p>
        </p:txBody>
      </p:sp>
      <p:sp>
        <p:nvSpPr>
          <p:cNvPr id="4" name="Slide Number Placeholder 3"/>
          <p:cNvSpPr>
            <a:spLocks noGrp="1"/>
          </p:cNvSpPr>
          <p:nvPr>
            <p:ph type="sldNum" sz="quarter" idx="10"/>
          </p:nvPr>
        </p:nvSpPr>
        <p:spPr/>
        <p:txBody>
          <a:bodyPr/>
          <a:lstStyle/>
          <a:p>
            <a:fld id="{4C6A5CA1-953D-C849-BCD8-64DC6E9D087E}" type="slidenum">
              <a:rPr lang="en-US" smtClean="0"/>
              <a:t>14</a:t>
            </a:fld>
            <a:endParaRPr lang="en-US" dirty="0"/>
          </a:p>
        </p:txBody>
      </p:sp>
    </p:spTree>
    <p:extLst>
      <p:ext uri="{BB962C8B-B14F-4D97-AF65-F5344CB8AC3E}">
        <p14:creationId xmlns:p14="http://schemas.microsoft.com/office/powerpoint/2010/main" val="3100482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15</a:t>
            </a:fld>
            <a:endParaRPr lang="en-US"/>
          </a:p>
        </p:txBody>
      </p:sp>
    </p:spTree>
    <p:extLst>
      <p:ext uri="{BB962C8B-B14F-4D97-AF65-F5344CB8AC3E}">
        <p14:creationId xmlns:p14="http://schemas.microsoft.com/office/powerpoint/2010/main" val="3633072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16</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4400">
              <a:spcBef>
                <a:spcPts val="600"/>
              </a:spcBef>
              <a:buClr>
                <a:schemeClr val="accent1"/>
              </a:buClr>
              <a:buSzPct val="76000"/>
              <a:buFont typeface="Arial" panose="020B0604020202020204" pitchFamily="34" charset="0"/>
              <a:buNone/>
            </a:pPr>
            <a:endParaRPr lang="en-US" sz="1200" b="1" dirty="0" smtClean="0">
              <a:solidFill>
                <a:srgbClr val="4B3C38"/>
              </a:solidFill>
              <a:latin typeface="Arial"/>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17</a:t>
            </a:fld>
            <a:endParaRPr lang="en-US"/>
          </a:p>
        </p:txBody>
      </p:sp>
    </p:spTree>
    <p:extLst>
      <p:ext uri="{BB962C8B-B14F-4D97-AF65-F5344CB8AC3E}">
        <p14:creationId xmlns:p14="http://schemas.microsoft.com/office/powerpoint/2010/main" val="206172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capabilities have allowed us to penetrate deeply into financial services for mission critical applications extraordinarily quickly. I just want to give you a brief overview of some logos and use cases before we dive in.</a:t>
            </a:r>
            <a:endParaRPr lang="en-US" dirty="0" smtClean="0"/>
          </a:p>
          <a:p>
            <a:endParaRPr lang="en-US" dirty="0" smtClean="0"/>
          </a:p>
          <a:p>
            <a:r>
              <a:rPr lang="en-US" dirty="0" smtClean="0"/>
              <a:t>Real Time</a:t>
            </a:r>
            <a:r>
              <a:rPr lang="en-US" baseline="0" dirty="0" smtClean="0"/>
              <a:t> Payments Engine:  Allied Payment</a:t>
            </a:r>
          </a:p>
          <a:p>
            <a:r>
              <a:rPr lang="en-US" baseline="0" dirty="0" smtClean="0"/>
              <a:t>Post Trade Risk Reporting/Capital </a:t>
            </a:r>
            <a:r>
              <a:rPr lang="en-US" baseline="0" dirty="0" err="1" smtClean="0"/>
              <a:t>Adeqquacy</a:t>
            </a:r>
            <a:r>
              <a:rPr lang="en-US" baseline="0" dirty="0" smtClean="0"/>
              <a:t>:  Credit Suisse, UBS, BNP Paribas</a:t>
            </a:r>
          </a:p>
          <a:p>
            <a:r>
              <a:rPr lang="en-US" baseline="0" dirty="0" smtClean="0"/>
              <a:t>Global Reference Data Replication:  UBS</a:t>
            </a:r>
          </a:p>
          <a:p>
            <a:r>
              <a:rPr lang="en-US" baseline="0" dirty="0" smtClean="0"/>
              <a:t>Market Data  Capture/Replay:  Blue Mountain, </a:t>
            </a:r>
            <a:r>
              <a:rPr lang="en-US" baseline="0" dirty="0" err="1" smtClean="0"/>
              <a:t>Sirca</a:t>
            </a:r>
            <a:endParaRPr lang="en-US" baseline="0" dirty="0" smtClean="0"/>
          </a:p>
          <a:p>
            <a:r>
              <a:rPr lang="en-US" baseline="0" dirty="0" smtClean="0"/>
              <a:t>Post Trade Surveillance:  UBS, Credit Suisse</a:t>
            </a:r>
          </a:p>
          <a:p>
            <a:r>
              <a:rPr lang="en-US" baseline="0" dirty="0" smtClean="0"/>
              <a:t>Real Time Fraud Analytics:   Can’t share names – </a:t>
            </a:r>
            <a:r>
              <a:rPr lang="en-US" baseline="0" dirty="0" err="1" smtClean="0"/>
              <a:t>BofA</a:t>
            </a:r>
            <a:r>
              <a:rPr lang="en-US" baseline="0" dirty="0" smtClean="0"/>
              <a:t> – Fraud Analytics as part of the transactional flow.  Not going to wait a minute for a period of time to determine fraud at the </a:t>
            </a:r>
            <a:r>
              <a:rPr lang="en-US" baseline="0" dirty="0" err="1" smtClean="0"/>
              <a:t>atm</a:t>
            </a:r>
            <a:r>
              <a:rPr lang="en-US" baseline="0" dirty="0" smtClean="0"/>
              <a:t> or time of a credit card transaction</a:t>
            </a:r>
          </a:p>
          <a:p>
            <a:r>
              <a:rPr lang="en-US" baseline="0" dirty="0" smtClean="0"/>
              <a:t>Forward Curve Analytics:  UBS</a:t>
            </a:r>
          </a:p>
          <a:p>
            <a:endParaRPr lang="en-US" baseline="0" dirty="0" smtClean="0"/>
          </a:p>
          <a:p>
            <a:r>
              <a:rPr lang="en-US" b="1" i="1" baseline="0" dirty="0" smtClean="0">
                <a:solidFill>
                  <a:srgbClr val="FF0000"/>
                </a:solidFill>
              </a:rPr>
              <a:t>Challenger Commercial Teaching Step = </a:t>
            </a:r>
          </a:p>
          <a:p>
            <a:pPr marL="0" marR="0" indent="0" algn="l" defTabSz="457178" rtl="0" eaLnBrk="1" fontAlgn="auto" latinLnBrk="0" hangingPunct="1">
              <a:lnSpc>
                <a:spcPct val="100000"/>
              </a:lnSpc>
              <a:spcBef>
                <a:spcPts val="0"/>
              </a:spcBef>
              <a:spcAft>
                <a:spcPts val="0"/>
              </a:spcAft>
              <a:buClrTx/>
              <a:buSzTx/>
              <a:buFontTx/>
              <a:buNone/>
              <a:tabLst/>
              <a:defRPr/>
            </a:pPr>
            <a:r>
              <a:rPr lang="en-US" sz="1200" b="1" i="1" kern="1200" dirty="0" smtClean="0">
                <a:solidFill>
                  <a:schemeClr val="tx1"/>
                </a:solidFill>
                <a:effectLst/>
                <a:latin typeface="+mn-lt"/>
                <a:ea typeface="+mn-ea"/>
                <a:cs typeface="+mn-cs"/>
              </a:rPr>
              <a:t>#4 Emotional Impact – is telling stories about other companies and/or introducing the high-level challenges we solve Multi-Channel, Fraud, etc.</a:t>
            </a:r>
          </a:p>
        </p:txBody>
      </p:sp>
      <p:sp>
        <p:nvSpPr>
          <p:cNvPr id="4" name="Slide Number Placeholder 3"/>
          <p:cNvSpPr>
            <a:spLocks noGrp="1"/>
          </p:cNvSpPr>
          <p:nvPr>
            <p:ph type="sldNum" sz="quarter" idx="10"/>
          </p:nvPr>
        </p:nvSpPr>
        <p:spPr/>
        <p:txBody>
          <a:bodyPr/>
          <a:lstStyle/>
          <a:p>
            <a:fld id="{BA7E4AFD-04C6-6249-A58E-7FAEE9AC0F1B}" type="slidenum">
              <a:rPr lang="en-US" smtClean="0"/>
              <a:pPr/>
              <a:t>18</a:t>
            </a:fld>
            <a:endParaRPr lang="en-US"/>
          </a:p>
        </p:txBody>
      </p:sp>
    </p:spTree>
    <p:extLst>
      <p:ext uri="{BB962C8B-B14F-4D97-AF65-F5344CB8AC3E}">
        <p14:creationId xmlns:p14="http://schemas.microsoft.com/office/powerpoint/2010/main" val="2739076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2381250"/>
            <a:ext cx="6858000" cy="742950"/>
          </a:xfrm>
        </p:spPr>
        <p:txBody>
          <a:bodyPr anchor="b" anchorCtr="0"/>
          <a:lstStyle>
            <a:lvl1pPr algn="l">
              <a:defRPr sz="3200">
                <a:solidFill>
                  <a:schemeClr val="tx1"/>
                </a:solidFill>
              </a:defRPr>
            </a:lvl1pPr>
          </a:lstStyle>
          <a:p>
            <a:endParaRPr kumimoji="0" lang="en-US" dirty="0"/>
          </a:p>
        </p:txBody>
      </p:sp>
      <p:sp>
        <p:nvSpPr>
          <p:cNvPr id="9" name="Subtitle 8"/>
          <p:cNvSpPr>
            <a:spLocks noGrp="1"/>
          </p:cNvSpPr>
          <p:nvPr>
            <p:ph type="subTitle" idx="1"/>
          </p:nvPr>
        </p:nvSpPr>
        <p:spPr>
          <a:xfrm>
            <a:off x="1219200" y="3328988"/>
            <a:ext cx="6858000" cy="400050"/>
          </a:xfrm>
        </p:spPr>
        <p:txBody>
          <a:bodyPr/>
          <a:lstStyle>
            <a:lvl1pPr marL="0" indent="0" algn="l">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pic>
        <p:nvPicPr>
          <p:cNvPr id="11" name="Picture 10" descr="datastax_logo_blue.png"/>
          <p:cNvPicPr>
            <a:picLocks noChangeAspect="1"/>
          </p:cNvPicPr>
          <p:nvPr userDrawn="1"/>
        </p:nvPicPr>
        <p:blipFill>
          <a:blip r:embed="rId2"/>
          <a:srcRect l="13573" t="36543" r="14372" b="47408"/>
          <a:stretch>
            <a:fillRect/>
          </a:stretch>
        </p:blipFill>
        <p:spPr>
          <a:xfrm>
            <a:off x="1124733" y="1219580"/>
            <a:ext cx="2927311" cy="8281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2" y="200026"/>
            <a:ext cx="7544153" cy="519113"/>
          </a:xfrm>
        </p:spPr>
        <p:txBody>
          <a:bodyPr/>
          <a:lstStyle/>
          <a:p>
            <a:r>
              <a:rPr kumimoji="0" lang="en-US" dirty="0"/>
              <a:t>Click to edit Master title style</a:t>
            </a:r>
          </a:p>
        </p:txBody>
      </p:sp>
      <p:sp>
        <p:nvSpPr>
          <p:cNvPr id="5" name="Footer Placeholder 4"/>
          <p:cNvSpPr>
            <a:spLocks noGrp="1"/>
          </p:cNvSpPr>
          <p:nvPr>
            <p:ph type="ftr" sz="quarter" idx="11"/>
          </p:nvPr>
        </p:nvSpPr>
        <p:spPr/>
        <p:txBody>
          <a:bodyPr/>
          <a:lstStyle/>
          <a:p>
            <a:r>
              <a:rPr lang="en-US"/>
              <a:t>Confidential</a:t>
            </a:r>
          </a:p>
        </p:txBody>
      </p:sp>
      <p:sp>
        <p:nvSpPr>
          <p:cNvPr id="6" name="Slide Number Placeholder 5"/>
          <p:cNvSpPr>
            <a:spLocks noGrp="1"/>
          </p:cNvSpPr>
          <p:nvPr>
            <p:ph type="sldNum" sz="quarter" idx="12"/>
          </p:nvPr>
        </p:nvSpPr>
        <p:spPr/>
        <p:txBody>
          <a:bodyPr/>
          <a:lstStyle/>
          <a:p>
            <a:fld id="{83E0DFF5-1F6D-A942-9B98-369D425D5306}" type="slidenum">
              <a:rPr/>
              <a:pPr/>
              <a:t>‹#›</a:t>
            </a:fld>
            <a:endParaRPr lang="en-US"/>
          </a:p>
        </p:txBody>
      </p:sp>
      <p:sp>
        <p:nvSpPr>
          <p:cNvPr id="8" name="Content Placeholder 7"/>
          <p:cNvSpPr>
            <a:spLocks noGrp="1"/>
          </p:cNvSpPr>
          <p:nvPr>
            <p:ph sz="quarter" idx="1"/>
          </p:nvPr>
        </p:nvSpPr>
        <p:spPr>
          <a:xfrm>
            <a:off x="381000" y="914400"/>
            <a:ext cx="8356600" cy="3703320"/>
          </a:xfrm>
        </p:spPr>
        <p:txBody>
          <a:bodyPr/>
          <a:lstStyle>
            <a:lvl1pPr>
              <a:defRPr>
                <a:latin typeface="Helvetica"/>
                <a:cs typeface="Helvetica"/>
              </a:defRPr>
            </a:lvl1pPr>
            <a:lvl2pPr>
              <a:defRPr>
                <a:latin typeface="Helvetica"/>
                <a:cs typeface="Helvetica"/>
              </a:defRPr>
            </a:lvl2pPr>
            <a:lvl3pPr>
              <a:defRPr>
                <a:latin typeface="Helvetica"/>
                <a:cs typeface="Helvetica"/>
              </a:defRPr>
            </a:lvl3pPr>
            <a:lvl4pPr>
              <a:defRPr>
                <a:latin typeface="Helvetica"/>
                <a:cs typeface="Helvetica"/>
              </a:defRPr>
            </a:lvl4pPr>
            <a:lvl5pPr>
              <a:defRPr>
                <a:latin typeface="Helvetica"/>
                <a:cs typeface="Helvetica"/>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p:spPr>
        <p:txBody>
          <a:bodyPr anchor="t" anchorCtr="0"/>
          <a:lstStyle>
            <a:lvl1pPr algn="r">
              <a:buNone/>
              <a:defRPr sz="3200" b="0" cap="none" baseline="0">
                <a:latin typeface="Helvetica"/>
                <a:cs typeface="Helvetica"/>
              </a:defRPr>
            </a:lvl1pPr>
          </a:lstStyle>
          <a:p>
            <a:r>
              <a:rPr kumimoji="0" lang="en-US" dirty="0"/>
              <a:t>Click to edit Master title style</a:t>
            </a:r>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latin typeface="Helvetica"/>
                <a:cs typeface="Helvetica"/>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Click to edit Master text styles</a:t>
            </a:r>
          </a:p>
        </p:txBody>
      </p:sp>
      <p:sp>
        <p:nvSpPr>
          <p:cNvPr id="4" name="Date Placeholder 3"/>
          <p:cNvSpPr>
            <a:spLocks noGrp="1"/>
          </p:cNvSpPr>
          <p:nvPr>
            <p:ph type="dt" sz="half" idx="10"/>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nvPr>
        </p:nvSpPr>
        <p:spPr>
          <a:xfrm>
            <a:off x="2898648" y="4766310"/>
            <a:ext cx="3474720" cy="274320"/>
          </a:xfrm>
        </p:spPr>
        <p:txBody>
          <a:bodyPr/>
          <a:lstStyle/>
          <a:p>
            <a:r>
              <a:rPr lang="en-US"/>
              <a:t>Confidential</a:t>
            </a:r>
          </a:p>
        </p:txBody>
      </p:sp>
      <p:sp>
        <p:nvSpPr>
          <p:cNvPr id="6" name="Slide Number Placeholder 5"/>
          <p:cNvSpPr>
            <a:spLocks noGrp="1"/>
          </p:cNvSpPr>
          <p:nvPr>
            <p:ph type="sldNum" sz="quarter" idx="12"/>
          </p:nvPr>
        </p:nvSpPr>
        <p:spPr>
          <a:xfrm>
            <a:off x="1069848" y="4766310"/>
            <a:ext cx="1520952" cy="274320"/>
          </a:xfrm>
        </p:spPr>
        <p:txBody>
          <a:bodyPr/>
          <a:lstStyle/>
          <a:p>
            <a:fld id="{83E0DFF5-1F6D-A942-9B98-369D425D5306}" type="slidenum">
              <a:rPr/>
              <a:pPr/>
              <a:t>‹#›</a:t>
            </a:fld>
            <a:endParaRPr lang="en-US"/>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2530" y="171450"/>
            <a:ext cx="8229600" cy="685800"/>
          </a:xfrm>
        </p:spPr>
        <p:txBody>
          <a:bodyPr/>
          <a:lstStyle>
            <a:lvl1pPr>
              <a:defRPr>
                <a:latin typeface="Helvetica"/>
                <a:cs typeface="Helvetica"/>
              </a:defRPr>
            </a:lvl1pPr>
          </a:lstStyle>
          <a:p>
            <a:r>
              <a:rPr kumimoji="0" lang="en-US" dirty="0"/>
              <a:t>Click to edit Master title style</a:t>
            </a:r>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83E0DFF5-1F6D-A942-9B98-369D425D5306}" type="slidenum">
              <a:rPr/>
              <a:pPr/>
              <a:t>‹#›</a:t>
            </a:fld>
            <a:endParaRPr lang="en-US"/>
          </a:p>
        </p:txBody>
      </p:sp>
      <p:sp>
        <p:nvSpPr>
          <p:cNvPr id="9" name="Content Placeholder 8"/>
          <p:cNvSpPr>
            <a:spLocks noGrp="1"/>
          </p:cNvSpPr>
          <p:nvPr>
            <p:ph sz="quarter" idx="1"/>
          </p:nvPr>
        </p:nvSpPr>
        <p:spPr>
          <a:xfrm>
            <a:off x="372530" y="914400"/>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1" name="Content Placeholder 10"/>
          <p:cNvSpPr>
            <a:spLocks noGrp="1"/>
          </p:cNvSpPr>
          <p:nvPr>
            <p:ph sz="quarter" idx="2"/>
          </p:nvPr>
        </p:nvSpPr>
        <p:spPr>
          <a:xfrm>
            <a:off x="4674531" y="912114"/>
            <a:ext cx="4041648" cy="370332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83E0DFF5-1F6D-A942-9B98-369D425D5306}" type="slidenum">
              <a:rPr/>
              <a:pPr/>
              <a:t>‹#›</a:t>
            </a:fld>
            <a:endParaRPr lang="en-US"/>
          </a:p>
        </p:txBody>
      </p:sp>
      <p:sp>
        <p:nvSpPr>
          <p:cNvPr id="7" name="Title 1"/>
          <p:cNvSpPr>
            <a:spLocks noGrp="1"/>
          </p:cNvSpPr>
          <p:nvPr>
            <p:ph type="title"/>
          </p:nvPr>
        </p:nvSpPr>
        <p:spPr>
          <a:xfrm>
            <a:off x="381002" y="200026"/>
            <a:ext cx="7544153" cy="519113"/>
          </a:xfrm>
        </p:spPr>
        <p:txBody>
          <a:bodyPr/>
          <a:lstStyle>
            <a:lvl1pPr>
              <a:defRPr>
                <a:latin typeface="Helvetica"/>
                <a:cs typeface="Helvetica"/>
              </a:defRPr>
            </a:lvl1pPr>
          </a:lstStyle>
          <a:p>
            <a:r>
              <a:rPr kumimoji="0"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4767263"/>
            <a:ext cx="2289048" cy="27432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Confidential</a:t>
            </a:r>
          </a:p>
        </p:txBody>
      </p:sp>
      <p:sp>
        <p:nvSpPr>
          <p:cNvPr id="4" name="Slide Number Placeholder 3"/>
          <p:cNvSpPr>
            <a:spLocks noGrp="1"/>
          </p:cNvSpPr>
          <p:nvPr>
            <p:ph type="sldNum" sz="quarter" idx="12"/>
          </p:nvPr>
        </p:nvSpPr>
        <p:spPr/>
        <p:txBody>
          <a:bodyPr/>
          <a:lstStyle/>
          <a:p>
            <a:fld id="{83E0DFF5-1F6D-A942-9B98-369D425D5306}" type="slidenum">
              <a:rPr/>
              <a:pPr/>
              <a:t>‹#›</a:t>
            </a:fld>
            <a:endParaRPr lang="en-US"/>
          </a:p>
        </p:txBody>
      </p:sp>
      <p:sp>
        <p:nvSpPr>
          <p:cNvPr id="5" name="Straight Connector 4"/>
          <p:cNvSpPr>
            <a:spLocks noChangeShapeType="1"/>
          </p:cNvSpPr>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42959" y="4835567"/>
            <a:ext cx="143137"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00026"/>
            <a:ext cx="7544153" cy="369332"/>
          </a:xfrm>
        </p:spPr>
        <p:txBody>
          <a:bodyPr/>
          <a:lstStyle>
            <a:lvl1pPr>
              <a:defRPr/>
            </a:lvl1pPr>
          </a:lstStyle>
          <a:p>
            <a:r>
              <a:rPr kumimoji="0" lang="en-US"/>
              <a:t>Two columns slide</a:t>
            </a:r>
          </a:p>
        </p:txBody>
      </p:sp>
      <p:sp>
        <p:nvSpPr>
          <p:cNvPr id="5" name="Footer Placeholder 4"/>
          <p:cNvSpPr>
            <a:spLocks noGrp="1"/>
          </p:cNvSpPr>
          <p:nvPr>
            <p:ph type="ftr" sz="quarter" idx="11"/>
          </p:nvPr>
        </p:nvSpPr>
        <p:spPr/>
        <p:txBody>
          <a:bodyPr/>
          <a:lstStyle/>
          <a:p>
            <a:r>
              <a:rPr lang="en-US">
                <a:solidFill>
                  <a:prstClr val="white">
                    <a:lumMod val="65000"/>
                  </a:prstClr>
                </a:solidFill>
              </a:rPr>
              <a:t>Confidential</a:t>
            </a:r>
          </a:p>
        </p:txBody>
      </p:sp>
      <p:sp>
        <p:nvSpPr>
          <p:cNvPr id="6" name="Slide Number Placeholder 5"/>
          <p:cNvSpPr>
            <a:spLocks noGrp="1"/>
          </p:cNvSpPr>
          <p:nvPr>
            <p:ph type="sldNum" sz="quarter" idx="12"/>
          </p:nvPr>
        </p:nvSpPr>
        <p:spPr/>
        <p:txBody>
          <a:bodyPr/>
          <a:lstStyle/>
          <a:p>
            <a:fld id="{83E0DFF5-1F6D-A942-9B98-369D425D5306}" type="slidenum">
              <a:rPr>
                <a:solidFill>
                  <a:prstClr val="white">
                    <a:lumMod val="65000"/>
                  </a:prstClr>
                </a:solidFill>
              </a:rPr>
              <a:pPr/>
              <a:t>‹#›</a:t>
            </a:fld>
            <a:endParaRPr lang="en-US">
              <a:solidFill>
                <a:prstClr val="white">
                  <a:lumMod val="65000"/>
                </a:prstClr>
              </a:solidFill>
            </a:endParaRPr>
          </a:p>
        </p:txBody>
      </p:sp>
      <p:sp>
        <p:nvSpPr>
          <p:cNvPr id="8" name="Content Placeholder 7"/>
          <p:cNvSpPr>
            <a:spLocks noGrp="1"/>
          </p:cNvSpPr>
          <p:nvPr>
            <p:ph sz="quarter" idx="1"/>
          </p:nvPr>
        </p:nvSpPr>
        <p:spPr>
          <a:xfrm>
            <a:off x="381001"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Content Placeholder 7"/>
          <p:cNvSpPr>
            <a:spLocks noGrp="1"/>
          </p:cNvSpPr>
          <p:nvPr>
            <p:ph sz="quarter" idx="13"/>
          </p:nvPr>
        </p:nvSpPr>
        <p:spPr>
          <a:xfrm>
            <a:off x="4690535" y="914400"/>
            <a:ext cx="4047067" cy="370332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3464159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552" y="1563638"/>
            <a:ext cx="2119302" cy="437517"/>
          </a:xfrm>
          <a:prstGeom prst="rect">
            <a:avLst/>
          </a:prstGeom>
        </p:spPr>
      </p:pic>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latin typeface="Helvetica Neue Thin"/>
                <a:cs typeface="Helvetica Neue Thin"/>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28328763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381000" y="914401"/>
            <a:ext cx="8350250" cy="3187700"/>
          </a:xfrm>
          <a:prstGeom prst="rect">
            <a:avLst/>
          </a:prstGeom>
        </p:spPr>
        <p:txBody>
          <a:bodyPr vert="horz" lIns="0" tIns="0" bIns="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3" name="Footer Placeholder 2"/>
          <p:cNvSpPr>
            <a:spLocks noGrp="1"/>
          </p:cNvSpPr>
          <p:nvPr>
            <p:ph type="ftr" sz="quarter" idx="3"/>
          </p:nvPr>
        </p:nvSpPr>
        <p:spPr>
          <a:xfrm>
            <a:off x="381000" y="5002222"/>
            <a:ext cx="3505200" cy="274320"/>
          </a:xfrm>
          <a:prstGeom prst="rect">
            <a:avLst/>
          </a:prstGeom>
        </p:spPr>
        <p:txBody>
          <a:bodyPr vert="horz" lIns="0" tIns="0" bIns="0"/>
          <a:lstStyle>
            <a:lvl1pPr algn="l" eaLnBrk="1" latinLnBrk="0" hangingPunct="1">
              <a:defRPr kumimoji="0" sz="900">
                <a:solidFill>
                  <a:schemeClr val="bg1">
                    <a:lumMod val="65000"/>
                  </a:schemeClr>
                </a:solidFill>
                <a:latin typeface="Arial"/>
                <a:cs typeface="Arial"/>
              </a:defRPr>
            </a:lvl1pPr>
          </a:lstStyle>
          <a:p>
            <a:r>
              <a:rPr lang="en-US"/>
              <a:t>Confidential</a:t>
            </a:r>
          </a:p>
        </p:txBody>
      </p:sp>
      <p:sp>
        <p:nvSpPr>
          <p:cNvPr id="23" name="Slide Number Placeholder 22"/>
          <p:cNvSpPr>
            <a:spLocks noGrp="1"/>
          </p:cNvSpPr>
          <p:nvPr>
            <p:ph type="sldNum" sz="quarter" idx="4"/>
          </p:nvPr>
        </p:nvSpPr>
        <p:spPr>
          <a:xfrm>
            <a:off x="6767915" y="5002222"/>
            <a:ext cx="1981200" cy="274320"/>
          </a:xfrm>
          <a:prstGeom prst="rect">
            <a:avLst/>
          </a:prstGeom>
        </p:spPr>
        <p:txBody>
          <a:bodyPr vert="horz" lIns="0" tIns="0" rIns="0" bIns="0"/>
          <a:lstStyle>
            <a:lvl1pPr algn="r" eaLnBrk="1" latinLnBrk="0" hangingPunct="1">
              <a:defRPr kumimoji="0" sz="900">
                <a:solidFill>
                  <a:schemeClr val="bg1">
                    <a:lumMod val="65000"/>
                  </a:schemeClr>
                </a:solidFill>
                <a:latin typeface="Arial"/>
                <a:cs typeface="Arial"/>
              </a:defRPr>
            </a:lvl1pPr>
          </a:lstStyle>
          <a:p>
            <a:fld id="{83E0DFF5-1F6D-A942-9B98-369D425D5306}" type="slidenum">
              <a:rPr lang="en-US"/>
              <a:pPr/>
              <a:t>‹#›</a:t>
            </a:fld>
            <a:endParaRPr lang="en-US"/>
          </a:p>
        </p:txBody>
      </p:sp>
      <p:sp>
        <p:nvSpPr>
          <p:cNvPr id="22" name="Title Placeholder 21"/>
          <p:cNvSpPr>
            <a:spLocks noGrp="1"/>
          </p:cNvSpPr>
          <p:nvPr>
            <p:ph type="title"/>
          </p:nvPr>
        </p:nvSpPr>
        <p:spPr>
          <a:xfrm>
            <a:off x="381000" y="200026"/>
            <a:ext cx="7429500" cy="519113"/>
          </a:xfrm>
          <a:prstGeom prst="rect">
            <a:avLst/>
          </a:prstGeom>
        </p:spPr>
        <p:txBody>
          <a:bodyPr vert="horz" lIns="0" tIns="0" bIns="0" anchor="t" anchorCtr="0">
            <a:normAutofit/>
          </a:bodyPr>
          <a:lstStyle/>
          <a:p>
            <a:r>
              <a:rPr kumimoji="0" lang="en-US" dirty="0" smtClean="0"/>
              <a:t>Click to edit Master title style</a:t>
            </a:r>
            <a:endParaRPr kumimoji="0" lang="en-US" dirty="0"/>
          </a:p>
        </p:txBody>
      </p:sp>
      <p:pic>
        <p:nvPicPr>
          <p:cNvPr id="14" name="Picture 13" descr="datastax_logo_blue.png"/>
          <p:cNvPicPr>
            <a:picLocks noChangeAspect="1"/>
          </p:cNvPicPr>
          <p:nvPr userDrawn="1"/>
        </p:nvPicPr>
        <p:blipFill>
          <a:blip r:embed="rId10"/>
          <a:srcRect l="13573" t="36543" r="14372" b="47408"/>
          <a:stretch>
            <a:fillRect/>
          </a:stretch>
        </p:blipFill>
        <p:spPr>
          <a:xfrm>
            <a:off x="7766085" y="46462"/>
            <a:ext cx="1284881" cy="378689"/>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2" r:id="rId8"/>
  </p:sldLayoutIdLst>
  <p:hf hdr="0" dt="0"/>
  <p:txStyles>
    <p:titleStyle>
      <a:lvl1pPr algn="l" rtl="0" eaLnBrk="1" latinLnBrk="0" hangingPunct="1">
        <a:spcBef>
          <a:spcPct val="0"/>
        </a:spcBef>
        <a:buNone/>
        <a:defRPr kumimoji="0" sz="3200" b="0" kern="1200">
          <a:solidFill>
            <a:srgbClr val="237A97"/>
          </a:solidFill>
          <a:latin typeface="Helvetica"/>
          <a:ea typeface="+mj-ea"/>
          <a:cs typeface="Helvetica"/>
        </a:defRPr>
      </a:lvl1pPr>
    </p:titleStyle>
    <p:body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20" Type="http://schemas.openxmlformats.org/officeDocument/2006/relationships/image" Target="../media/image41.wmf"/><Relationship Id="rId21" Type="http://schemas.openxmlformats.org/officeDocument/2006/relationships/image" Target="../media/image42.wmf"/><Relationship Id="rId22" Type="http://schemas.openxmlformats.org/officeDocument/2006/relationships/image" Target="../media/image43.wmf"/><Relationship Id="rId23" Type="http://schemas.openxmlformats.org/officeDocument/2006/relationships/image" Target="../media/image44.wmf"/><Relationship Id="rId24" Type="http://schemas.openxmlformats.org/officeDocument/2006/relationships/image" Target="../media/image45.wmf"/><Relationship Id="rId25" Type="http://schemas.openxmlformats.org/officeDocument/2006/relationships/image" Target="../media/image46.wmf"/><Relationship Id="rId26" Type="http://schemas.openxmlformats.org/officeDocument/2006/relationships/image" Target="../media/image47.wmf"/><Relationship Id="rId27" Type="http://schemas.openxmlformats.org/officeDocument/2006/relationships/image" Target="../media/image48.wmf"/><Relationship Id="rId28" Type="http://schemas.openxmlformats.org/officeDocument/2006/relationships/image" Target="../media/image49.png"/><Relationship Id="rId29" Type="http://schemas.openxmlformats.org/officeDocument/2006/relationships/image" Target="../media/image50.wmf"/><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jpeg"/><Relationship Id="rId4" Type="http://schemas.openxmlformats.org/officeDocument/2006/relationships/image" Target="../media/image25.png"/><Relationship Id="rId5" Type="http://schemas.openxmlformats.org/officeDocument/2006/relationships/image" Target="../media/image26.jpeg"/><Relationship Id="rId30" Type="http://schemas.openxmlformats.org/officeDocument/2006/relationships/image" Target="../media/image51.png"/><Relationship Id="rId31" Type="http://schemas.openxmlformats.org/officeDocument/2006/relationships/image" Target="../media/image52.wmf"/><Relationship Id="rId32" Type="http://schemas.openxmlformats.org/officeDocument/2006/relationships/image" Target="../media/image53.wmf"/><Relationship Id="rId9"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jpeg"/><Relationship Id="rId33" Type="http://schemas.openxmlformats.org/officeDocument/2006/relationships/image" Target="../media/image54.wmf"/><Relationship Id="rId34" Type="http://schemas.openxmlformats.org/officeDocument/2006/relationships/image" Target="../media/image55.wmf"/><Relationship Id="rId35" Type="http://schemas.openxmlformats.org/officeDocument/2006/relationships/image" Target="../media/image56.wmf"/><Relationship Id="rId36" Type="http://schemas.openxmlformats.org/officeDocument/2006/relationships/image" Target="../media/image57.wmf"/><Relationship Id="rId10" Type="http://schemas.openxmlformats.org/officeDocument/2006/relationships/image" Target="../media/image31.png"/><Relationship Id="rId11" Type="http://schemas.openxmlformats.org/officeDocument/2006/relationships/image" Target="../media/image32.jp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jpeg"/><Relationship Id="rId15" Type="http://schemas.openxmlformats.org/officeDocument/2006/relationships/image" Target="../media/image36.png"/><Relationship Id="rId16" Type="http://schemas.openxmlformats.org/officeDocument/2006/relationships/image" Target="../media/image37.wmf"/><Relationship Id="rId17" Type="http://schemas.openxmlformats.org/officeDocument/2006/relationships/image" Target="../media/image38.wmf"/><Relationship Id="rId18" Type="http://schemas.openxmlformats.org/officeDocument/2006/relationships/image" Target="../media/image39.wmf"/><Relationship Id="rId19" Type="http://schemas.openxmlformats.org/officeDocument/2006/relationships/image" Target="../media/image40.wmf"/><Relationship Id="rId37" Type="http://schemas.openxmlformats.org/officeDocument/2006/relationships/image" Target="../media/image58.wmf"/><Relationship Id="rId38" Type="http://schemas.openxmlformats.org/officeDocument/2006/relationships/image" Target="../media/image59.wmf"/><Relationship Id="rId39" Type="http://schemas.openxmlformats.org/officeDocument/2006/relationships/image" Target="../media/image60.wmf"/><Relationship Id="rId40" Type="http://schemas.openxmlformats.org/officeDocument/2006/relationships/image" Target="../media/image61.wmf"/><Relationship Id="rId41" Type="http://schemas.openxmlformats.org/officeDocument/2006/relationships/image" Target="../media/image6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5"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8.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8.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SE Preparation</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1</a:t>
            </a:fld>
            <a:endParaRPr lang="en-US"/>
          </a:p>
        </p:txBody>
      </p:sp>
      <p:sp>
        <p:nvSpPr>
          <p:cNvPr id="7" name="Content Placeholder 6"/>
          <p:cNvSpPr>
            <a:spLocks noGrp="1"/>
          </p:cNvSpPr>
          <p:nvPr>
            <p:ph sz="quarter" idx="1"/>
          </p:nvPr>
        </p:nvSpPr>
        <p:spPr>
          <a:xfrm>
            <a:off x="381000" y="914400"/>
            <a:ext cx="8215713" cy="3979308"/>
          </a:xfrm>
        </p:spPr>
        <p:txBody>
          <a:bodyPr>
            <a:normAutofit fontScale="85000" lnSpcReduction="10000"/>
          </a:bodyPr>
          <a:lstStyle/>
          <a:p>
            <a:pPr marL="457200" indent="-457200">
              <a:buClr>
                <a:schemeClr val="tx1">
                  <a:lumMod val="75000"/>
                  <a:lumOff val="25000"/>
                </a:schemeClr>
              </a:buClr>
              <a:buFont typeface="+mj-lt"/>
              <a:buAutoNum type="arabicPeriod"/>
            </a:pPr>
            <a:r>
              <a:rPr lang="en-US" sz="2400" dirty="0" smtClean="0"/>
              <a:t>Prerequisites for session attendees</a:t>
            </a:r>
          </a:p>
          <a:p>
            <a:pPr marL="914400" lvl="2" indent="-457200">
              <a:buClr>
                <a:schemeClr val="tx1">
                  <a:lumMod val="75000"/>
                  <a:lumOff val="25000"/>
                </a:schemeClr>
              </a:buClr>
            </a:pPr>
            <a:r>
              <a:rPr lang="en-US" sz="1800" dirty="0" smtClean="0"/>
              <a:t>Browser</a:t>
            </a:r>
          </a:p>
          <a:p>
            <a:pPr marL="914400" lvl="2" indent="-457200">
              <a:buClr>
                <a:schemeClr val="tx1">
                  <a:lumMod val="75000"/>
                  <a:lumOff val="25000"/>
                </a:schemeClr>
              </a:buClr>
            </a:pPr>
            <a:r>
              <a:rPr lang="en-US" sz="1800" dirty="0" smtClean="0"/>
              <a:t>Public internet connection</a:t>
            </a:r>
          </a:p>
          <a:p>
            <a:pPr marL="914400" lvl="2" indent="-457200">
              <a:buClr>
                <a:schemeClr val="tx1">
                  <a:lumMod val="75000"/>
                  <a:lumOff val="25000"/>
                </a:schemeClr>
              </a:buClr>
            </a:pPr>
            <a:r>
              <a:rPr lang="en-US" sz="1800" dirty="0" smtClean="0"/>
              <a:t>SSH client</a:t>
            </a:r>
          </a:p>
          <a:p>
            <a:pPr marL="914400" lvl="2" indent="-457200">
              <a:buClr>
                <a:schemeClr val="tx1">
                  <a:lumMod val="75000"/>
                  <a:lumOff val="25000"/>
                </a:schemeClr>
              </a:buClr>
            </a:pPr>
            <a:r>
              <a:rPr lang="en-US" sz="1800" dirty="0" smtClean="0"/>
              <a:t>Optional </a:t>
            </a:r>
            <a:r>
              <a:rPr lang="en-US" sz="1800" dirty="0" err="1" smtClean="0"/>
              <a:t>DevCenter</a:t>
            </a:r>
            <a:r>
              <a:rPr lang="en-US" sz="1800" dirty="0" smtClean="0"/>
              <a:t> install</a:t>
            </a:r>
            <a:endParaRPr lang="en-US" sz="1800" dirty="0"/>
          </a:p>
          <a:p>
            <a:pPr marL="457200" indent="-457200">
              <a:buClr>
                <a:schemeClr val="tx1">
                  <a:lumMod val="75000"/>
                  <a:lumOff val="25000"/>
                </a:schemeClr>
              </a:buClr>
              <a:buFont typeface="+mj-lt"/>
              <a:buAutoNum type="arabicPeriod"/>
            </a:pPr>
            <a:endParaRPr lang="en-US" sz="2400" dirty="0" smtClean="0"/>
          </a:p>
          <a:p>
            <a:pPr marL="457200" indent="-457200">
              <a:buClr>
                <a:schemeClr val="tx1">
                  <a:lumMod val="75000"/>
                  <a:lumOff val="25000"/>
                </a:schemeClr>
              </a:buClr>
              <a:buFont typeface="+mj-lt"/>
              <a:buAutoNum type="arabicPeriod"/>
            </a:pPr>
            <a:r>
              <a:rPr lang="en-US" sz="2400" dirty="0" smtClean="0"/>
              <a:t>Set up the shared cluster before the session</a:t>
            </a:r>
            <a:endParaRPr lang="en-US" sz="2400" dirty="0"/>
          </a:p>
          <a:p>
            <a:pPr>
              <a:buClr>
                <a:schemeClr val="tx1">
                  <a:lumMod val="75000"/>
                  <a:lumOff val="25000"/>
                </a:schemeClr>
              </a:buClr>
            </a:pPr>
            <a:r>
              <a:rPr lang="en-US" sz="2400" dirty="0" smtClean="0"/>
              <a:t>	https</a:t>
            </a:r>
            <a:r>
              <a:rPr lang="en-US" sz="2400" dirty="0"/>
              <a:t>://</a:t>
            </a:r>
            <a:r>
              <a:rPr lang="en-US" sz="2400" dirty="0" err="1" smtClean="0"/>
              <a:t>github.com</a:t>
            </a:r>
            <a:r>
              <a:rPr lang="en-US" sz="2400" dirty="0" smtClean="0"/>
              <a:t>/</a:t>
            </a:r>
            <a:r>
              <a:rPr lang="en-US" sz="2400" dirty="0" err="1" smtClean="0"/>
              <a:t>chudro</a:t>
            </a:r>
            <a:r>
              <a:rPr lang="en-US" sz="2400" dirty="0" smtClean="0"/>
              <a:t>/</a:t>
            </a:r>
            <a:r>
              <a:rPr lang="en-US" sz="2400" dirty="0" err="1" smtClean="0"/>
              <a:t>AzureTechDaySetup</a:t>
            </a:r>
            <a:endParaRPr lang="en-US" sz="2400" dirty="0" smtClean="0"/>
          </a:p>
          <a:p>
            <a:pPr marL="457200" indent="-457200">
              <a:buClr>
                <a:schemeClr val="tx1">
                  <a:lumMod val="75000"/>
                  <a:lumOff val="25000"/>
                </a:schemeClr>
              </a:buClr>
              <a:buFont typeface="+mj-lt"/>
              <a:buAutoNum type="arabicPeriod"/>
            </a:pPr>
            <a:endParaRPr lang="en-US" sz="2400" dirty="0"/>
          </a:p>
          <a:p>
            <a:pPr marL="457200" indent="-457200">
              <a:buClr>
                <a:schemeClr val="tx1">
                  <a:lumMod val="75000"/>
                  <a:lumOff val="25000"/>
                </a:schemeClr>
              </a:buClr>
              <a:buFont typeface="+mj-lt"/>
              <a:buAutoNum type="arabicPeriod" startAt="3"/>
            </a:pPr>
            <a:r>
              <a:rPr lang="en-US" sz="2400" dirty="0" smtClean="0"/>
              <a:t>Deliver content starting with this deck </a:t>
            </a:r>
          </a:p>
          <a:p>
            <a:pPr>
              <a:buClr>
                <a:schemeClr val="tx1">
                  <a:lumMod val="75000"/>
                  <a:lumOff val="25000"/>
                </a:schemeClr>
              </a:buClr>
            </a:pPr>
            <a:r>
              <a:rPr lang="en-US" sz="2400" dirty="0" smtClean="0"/>
              <a:t>	Every subtitle slide in this deck corresponds to a section here: </a:t>
            </a:r>
          </a:p>
          <a:p>
            <a:pPr>
              <a:buClr>
                <a:schemeClr val="tx1">
                  <a:lumMod val="75000"/>
                  <a:lumOff val="25000"/>
                </a:schemeClr>
              </a:buClr>
            </a:pPr>
            <a:r>
              <a:rPr lang="en-US" sz="2400" dirty="0" smtClean="0"/>
              <a:t>	https</a:t>
            </a:r>
            <a:r>
              <a:rPr lang="en-US" sz="2400" dirty="0"/>
              <a:t>://</a:t>
            </a:r>
            <a:r>
              <a:rPr lang="en-US" sz="2400" dirty="0" err="1" smtClean="0"/>
              <a:t>github.com</a:t>
            </a:r>
            <a:r>
              <a:rPr lang="en-US" sz="2400" dirty="0" smtClean="0"/>
              <a:t>/</a:t>
            </a:r>
            <a:r>
              <a:rPr lang="en-US" sz="2400" dirty="0" err="1" smtClean="0"/>
              <a:t>chudro</a:t>
            </a:r>
            <a:r>
              <a:rPr lang="en-US" sz="2400" dirty="0" smtClean="0"/>
              <a:t>/</a:t>
            </a:r>
            <a:r>
              <a:rPr lang="en-US" sz="2400" dirty="0" err="1" smtClean="0"/>
              <a:t>DataStaxDay</a:t>
            </a:r>
            <a:endParaRPr lang="en-US" sz="2400" dirty="0" smtClean="0"/>
          </a:p>
          <a:p>
            <a:endParaRPr lang="en-US" sz="2400" dirty="0"/>
          </a:p>
        </p:txBody>
      </p:sp>
    </p:spTree>
    <p:extLst>
      <p:ext uri="{BB962C8B-B14F-4D97-AF65-F5344CB8AC3E}">
        <p14:creationId xmlns:p14="http://schemas.microsoft.com/office/powerpoint/2010/main" val="1266885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10</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Scalable</a:t>
              </a:r>
            </a:p>
            <a:p>
              <a:pPr algn="ctr"/>
              <a:r>
                <a:rPr lang="en-US" sz="2000" dirty="0">
                  <a:solidFill>
                    <a:schemeClr val="bg1"/>
                  </a:solidFill>
                  <a:latin typeface="Helvetica Neue Light"/>
                  <a:cs typeface="Helvetica Neue Light"/>
                </a:rPr>
                <a:t>Available</a:t>
              </a:r>
              <a:endParaRPr lang="en-US" sz="2000" dirty="0">
                <a:solidFill>
                  <a:srgbClr val="FFFFFF"/>
                </a:solidFill>
                <a:latin typeface="Helvetica Neue Light"/>
                <a:cs typeface="Helvetica Neue Light"/>
              </a:endParaRPr>
            </a:p>
            <a:p>
              <a:pPr algn="ctr"/>
              <a:r>
                <a:rPr lang="en-US" sz="2000" dirty="0" smtClean="0">
                  <a:solidFill>
                    <a:schemeClr val="bg1"/>
                  </a:solidFill>
                  <a:latin typeface="Helvetica Neue Light"/>
                  <a:cs typeface="Helvetica Neue Light"/>
                </a:rPr>
                <a:t>Distributed</a:t>
              </a: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Intelligent</a:t>
              </a:r>
            </a:p>
            <a:p>
              <a:pPr algn="ctr"/>
              <a:r>
                <a:rPr lang="en-US" sz="2000" dirty="0" smtClean="0">
                  <a:solidFill>
                    <a:srgbClr val="FFFFFF"/>
                  </a:solidFill>
                  <a:latin typeface="Helvetica Neue Light"/>
                  <a:cs typeface="Helvetica Neue Light"/>
                </a:rPr>
                <a:t>Low latency</a:t>
              </a:r>
            </a:p>
          </p:txBody>
        </p:sp>
      </p:grpSp>
    </p:spTree>
    <p:extLst>
      <p:ext uri="{BB962C8B-B14F-4D97-AF65-F5344CB8AC3E}">
        <p14:creationId xmlns:p14="http://schemas.microsoft.com/office/powerpoint/2010/main" val="1182778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11</a:t>
            </a:fld>
            <a:endParaRPr lang="en-US"/>
          </a:p>
        </p:txBody>
      </p:sp>
      <p:sp>
        <p:nvSpPr>
          <p:cNvPr id="15" name="Content Placeholder 14"/>
          <p:cNvSpPr>
            <a:spLocks noGrp="1"/>
          </p:cNvSpPr>
          <p:nvPr>
            <p:ph sz="quarter" idx="1"/>
          </p:nvPr>
        </p:nvSpPr>
        <p:spPr>
          <a:xfrm>
            <a:off x="501112" y="1555079"/>
            <a:ext cx="4658692" cy="2503767"/>
          </a:xfrm>
        </p:spPr>
        <p:txBody>
          <a:bodyPr>
            <a:normAutofit/>
          </a:bodyPr>
          <a:lstStyle/>
          <a:p>
            <a:r>
              <a:rPr lang="en-US" sz="2400" dirty="0" smtClean="0">
                <a:latin typeface="Helvetica Neue"/>
                <a:cs typeface="Helvetica Neue"/>
              </a:rPr>
              <a:t>Nodes in a peer</a:t>
            </a:r>
            <a:r>
              <a:rPr lang="en-US" sz="2400" dirty="0">
                <a:latin typeface="Helvetica Neue"/>
                <a:cs typeface="Helvetica Neue"/>
              </a:rPr>
              <a:t>-to-peer </a:t>
            </a:r>
            <a:r>
              <a:rPr lang="en-US" sz="2400" dirty="0" smtClean="0">
                <a:latin typeface="Helvetica Neue"/>
                <a:cs typeface="Helvetica Neue"/>
              </a:rPr>
              <a:t>cluster</a:t>
            </a:r>
          </a:p>
          <a:p>
            <a:r>
              <a:rPr lang="en-US" sz="2400" dirty="0" smtClean="0">
                <a:latin typeface="Helvetica Neue"/>
                <a:cs typeface="Helvetica Neue"/>
              </a:rPr>
              <a:t>Replicated distributed data</a:t>
            </a:r>
          </a:p>
          <a:p>
            <a:endParaRPr lang="en-US" sz="2400" dirty="0" smtClean="0">
              <a:latin typeface="Helvetica Neue"/>
              <a:cs typeface="Helvetica Neue"/>
            </a:endParaRPr>
          </a:p>
          <a:p>
            <a:r>
              <a:rPr lang="en-US" sz="2400" dirty="0" smtClean="0">
                <a:latin typeface="Helvetica Neue"/>
                <a:cs typeface="Helvetica Neue"/>
              </a:rPr>
              <a:t>Tables, Rows, Columns</a:t>
            </a:r>
            <a:endParaRPr lang="en-US" sz="2400" dirty="0">
              <a:latin typeface="Helvetica Neue"/>
              <a:cs typeface="Helvetica Neue"/>
            </a:endParaRPr>
          </a:p>
          <a:p>
            <a:r>
              <a:rPr lang="en-US" sz="2400" dirty="0" smtClean="0">
                <a:latin typeface="Helvetica Neue"/>
                <a:cs typeface="Helvetica Neue"/>
              </a:rPr>
              <a:t>CQL query language</a:t>
            </a:r>
          </a:p>
        </p:txBody>
      </p:sp>
      <p:sp>
        <p:nvSpPr>
          <p:cNvPr id="5" name="Content Placeholder 4"/>
          <p:cNvSpPr txBox="1">
            <a:spLocks/>
          </p:cNvSpPr>
          <p:nvPr/>
        </p:nvSpPr>
        <p:spPr>
          <a:xfrm>
            <a:off x="381000" y="914400"/>
            <a:ext cx="8356600" cy="3703320"/>
          </a:xfrm>
          <a:prstGeom prst="rect">
            <a:avLst/>
          </a:prstGeom>
        </p:spPr>
        <p:txBody>
          <a:bodyPr lIns="91435" tIns="45718" rIns="91435" bIns="45718">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grpSp>
        <p:nvGrpSpPr>
          <p:cNvPr id="16" name="Group 15"/>
          <p:cNvGrpSpPr/>
          <p:nvPr/>
        </p:nvGrpSpPr>
        <p:grpSpPr>
          <a:xfrm>
            <a:off x="4660117" y="1346038"/>
            <a:ext cx="3509715" cy="3310629"/>
            <a:chOff x="3783859" y="2766594"/>
            <a:chExt cx="1575883" cy="1489719"/>
          </a:xfrm>
        </p:grpSpPr>
        <p:sp>
          <p:nvSpPr>
            <p:cNvPr id="17" name="Oval 16"/>
            <p:cNvSpPr/>
            <p:nvPr/>
          </p:nvSpPr>
          <p:spPr>
            <a:xfrm>
              <a:off x="3969255" y="2956611"/>
              <a:ext cx="1243585" cy="1241200"/>
            </a:xfrm>
            <a:prstGeom prst="ellipse">
              <a:avLst/>
            </a:prstGeom>
            <a:noFill/>
            <a:ln w="254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cap="all" spc="600" dirty="0">
                  <a:solidFill>
                    <a:schemeClr val="bg1">
                      <a:lumMod val="50000"/>
                    </a:schemeClr>
                  </a:solidFill>
                  <a:latin typeface="Helvetica"/>
                  <a:cs typeface="Helvetica"/>
                </a:rPr>
                <a:t> </a:t>
              </a:r>
            </a:p>
          </p:txBody>
        </p:sp>
        <p:sp>
          <p:nvSpPr>
            <p:cNvPr id="18" name="Flowchart: Connector 13"/>
            <p:cNvSpPr/>
            <p:nvPr/>
          </p:nvSpPr>
          <p:spPr>
            <a:xfrm>
              <a:off x="4400211" y="2766594"/>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3"/>
            <p:cNvSpPr/>
            <p:nvPr/>
          </p:nvSpPr>
          <p:spPr>
            <a:xfrm>
              <a:off x="4993982" y="3221935"/>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3"/>
            <p:cNvSpPr/>
            <p:nvPr/>
          </p:nvSpPr>
          <p:spPr>
            <a:xfrm>
              <a:off x="4031644" y="3897039"/>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13"/>
            <p:cNvSpPr/>
            <p:nvPr/>
          </p:nvSpPr>
          <p:spPr>
            <a:xfrm>
              <a:off x="3783859" y="3229801"/>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3"/>
            <p:cNvSpPr/>
            <p:nvPr/>
          </p:nvSpPr>
          <p:spPr>
            <a:xfrm>
              <a:off x="4768777" y="3897036"/>
              <a:ext cx="365760" cy="359274"/>
            </a:xfrm>
            <a:prstGeom prst="flowChartConnector">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p:nvPr/>
        </p:nvSpPr>
        <p:spPr>
          <a:xfrm>
            <a:off x="6608202" y="3791184"/>
            <a:ext cx="1335852" cy="988468"/>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24" name="Oval 23"/>
          <p:cNvSpPr/>
          <p:nvPr/>
        </p:nvSpPr>
        <p:spPr>
          <a:xfrm>
            <a:off x="5239847" y="3894667"/>
            <a:ext cx="738057" cy="711807"/>
          </a:xfrm>
          <a:prstGeom prst="ellipse">
            <a:avLst/>
          </a:prstGeom>
          <a:noFill/>
          <a:ln w="152400" cap="flat" cmpd="sng" algn="ctr">
            <a:solidFill>
              <a:srgbClr val="27C70E"/>
            </a:solidFill>
            <a:prstDash val="solid"/>
            <a:round/>
            <a:headEnd type="none" w="med" len="med"/>
            <a:tailEnd type="none" w="med" len="med"/>
          </a:ln>
          <a:effectLst>
            <a:outerShdw blurRad="50800" dist="38100" dir="2700000" algn="tl" rotWithShape="0">
              <a:srgbClr val="000000">
                <a:alpha val="43000"/>
              </a:srgbClr>
            </a:outerShdw>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4000" b="1" cap="all" spc="600" dirty="0">
              <a:solidFill>
                <a:schemeClr val="bg1">
                  <a:lumMod val="50000"/>
                </a:schemeClr>
              </a:solidFill>
              <a:latin typeface="Helvetica"/>
              <a:cs typeface="Helvetica"/>
            </a:endParaRPr>
          </a:p>
        </p:txBody>
      </p:sp>
      <p:sp>
        <p:nvSpPr>
          <p:cNvPr id="25" name="TextBox 24"/>
          <p:cNvSpPr txBox="1"/>
          <p:nvPr/>
        </p:nvSpPr>
        <p:spPr>
          <a:xfrm>
            <a:off x="5293917" y="3847628"/>
            <a:ext cx="636951" cy="769437"/>
          </a:xfrm>
          <a:prstGeom prst="rect">
            <a:avLst/>
          </a:prstGeom>
          <a:noFill/>
          <a:effectLst>
            <a:outerShdw blurRad="50800" dist="38100" dir="2700000" algn="tl" rotWithShape="0">
              <a:srgbClr val="000000">
                <a:alpha val="43000"/>
              </a:srgbClr>
            </a:outerShdw>
          </a:effectLst>
        </p:spPr>
        <p:txBody>
          <a:bodyPr wrap="square" lIns="91435" tIns="45718" rIns="91435" bIns="45718" rtlCol="0">
            <a:spAutoFit/>
          </a:bodyPr>
          <a:lstStyle/>
          <a:p>
            <a:r>
              <a:rPr lang="en-US" sz="4400" dirty="0">
                <a:solidFill>
                  <a:srgbClr val="27C70E"/>
                </a:solidFill>
                <a:latin typeface="Zapf Dingbats"/>
                <a:ea typeface="Zapf Dingbats"/>
                <a:cs typeface="Zapf Dingbats"/>
                <a:sym typeface="Zapf Dingbats"/>
              </a:rPr>
              <a:t>✔</a:t>
            </a:r>
            <a:endParaRPr lang="en-US" sz="4400" dirty="0">
              <a:solidFill>
                <a:srgbClr val="27C70E"/>
              </a:solidFill>
            </a:endParaRPr>
          </a:p>
        </p:txBody>
      </p:sp>
      <p:cxnSp>
        <p:nvCxnSpPr>
          <p:cNvPr id="23" name="Straight Arrow Connector 22"/>
          <p:cNvCxnSpPr>
            <a:stCxn id="18" idx="0"/>
          </p:cNvCxnSpPr>
          <p:nvPr/>
        </p:nvCxnSpPr>
        <p:spPr>
          <a:xfrm flipH="1" flipV="1">
            <a:off x="6438869" y="686741"/>
            <a:ext cx="1251" cy="659297"/>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7" name="Content Placeholder 14"/>
          <p:cNvSpPr>
            <a:spLocks noGrp="1"/>
          </p:cNvSpPr>
          <p:nvPr>
            <p:ph sz="quarter" idx="1"/>
          </p:nvPr>
        </p:nvSpPr>
        <p:spPr>
          <a:xfrm>
            <a:off x="6655771" y="909476"/>
            <a:ext cx="2091864" cy="213804"/>
          </a:xfrm>
        </p:spPr>
        <p:txBody>
          <a:bodyPr>
            <a:normAutofit fontScale="92500" lnSpcReduction="10000"/>
          </a:bodyPr>
          <a:lstStyle/>
          <a:p>
            <a:r>
              <a:rPr lang="en-US" sz="1600" dirty="0">
                <a:solidFill>
                  <a:srgbClr val="217B99"/>
                </a:solidFill>
              </a:rPr>
              <a:t>read or </a:t>
            </a:r>
            <a:r>
              <a:rPr lang="en-US" sz="1600" dirty="0" smtClean="0">
                <a:solidFill>
                  <a:srgbClr val="217B99"/>
                </a:solidFill>
              </a:rPr>
              <a:t>write data</a:t>
            </a:r>
            <a:endParaRPr lang="en-US" sz="1600" dirty="0">
              <a:solidFill>
                <a:srgbClr val="217B99"/>
              </a:solidFill>
            </a:endParaRPr>
          </a:p>
        </p:txBody>
      </p:sp>
      <p:sp>
        <p:nvSpPr>
          <p:cNvPr id="32" name="Freeform 31"/>
          <p:cNvSpPr/>
          <p:nvPr/>
        </p:nvSpPr>
        <p:spPr>
          <a:xfrm>
            <a:off x="6419381" y="2150052"/>
            <a:ext cx="734451" cy="1612911"/>
          </a:xfrm>
          <a:custGeom>
            <a:avLst/>
            <a:gdLst>
              <a:gd name="connsiteX0" fmla="*/ 0 w 913088"/>
              <a:gd name="connsiteY0" fmla="*/ 0 h 2025780"/>
              <a:gd name="connsiteX1" fmla="*/ 661202 w 913088"/>
              <a:gd name="connsiteY1" fmla="*/ 850198 h 2025780"/>
              <a:gd name="connsiteX2" fmla="*/ 913088 w 913088"/>
              <a:gd name="connsiteY2" fmla="*/ 2025780 h 2025780"/>
              <a:gd name="connsiteX3" fmla="*/ 913088 w 913088"/>
              <a:gd name="connsiteY3" fmla="*/ 2025780 h 2025780"/>
            </a:gdLst>
            <a:ahLst/>
            <a:cxnLst>
              <a:cxn ang="0">
                <a:pos x="connsiteX0" y="connsiteY0"/>
              </a:cxn>
              <a:cxn ang="0">
                <a:pos x="connsiteX1" y="connsiteY1"/>
              </a:cxn>
              <a:cxn ang="0">
                <a:pos x="connsiteX2" y="connsiteY2"/>
              </a:cxn>
              <a:cxn ang="0">
                <a:pos x="connsiteX3" y="connsiteY3"/>
              </a:cxn>
            </a:cxnLst>
            <a:rect l="l" t="t" r="r" b="b"/>
            <a:pathLst>
              <a:path w="913088" h="2025780">
                <a:moveTo>
                  <a:pt x="0" y="0"/>
                </a:moveTo>
                <a:cubicBezTo>
                  <a:pt x="254510" y="256284"/>
                  <a:pt x="509021" y="512568"/>
                  <a:pt x="661202" y="850198"/>
                </a:cubicBezTo>
                <a:cubicBezTo>
                  <a:pt x="813383" y="1187828"/>
                  <a:pt x="913088" y="2025780"/>
                  <a:pt x="913088" y="2025780"/>
                </a:cubicBezTo>
                <a:lnTo>
                  <a:pt x="913088" y="2025780"/>
                </a:lnTo>
              </a:path>
            </a:pathLst>
          </a:custGeom>
          <a:ln w="38100">
            <a:solidFill>
              <a:srgbClr val="FF0000"/>
            </a:solidFill>
            <a:prstDash val="sysDot"/>
            <a:headEnd type="arrow"/>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33" name="Freeform 32"/>
          <p:cNvSpPr/>
          <p:nvPr/>
        </p:nvSpPr>
        <p:spPr>
          <a:xfrm>
            <a:off x="5676869" y="2157924"/>
            <a:ext cx="721523" cy="1605039"/>
          </a:xfrm>
          <a:custGeom>
            <a:avLst/>
            <a:gdLst>
              <a:gd name="connsiteX0" fmla="*/ 902593 w 902593"/>
              <a:gd name="connsiteY0" fmla="*/ 0 h 1857839"/>
              <a:gd name="connsiteX1" fmla="*/ 220400 w 902593"/>
              <a:gd name="connsiteY1" fmla="*/ 892183 h 1857839"/>
              <a:gd name="connsiteX2" fmla="*/ 0 w 902593"/>
              <a:gd name="connsiteY2" fmla="*/ 1857839 h 1857839"/>
              <a:gd name="connsiteX3" fmla="*/ 0 w 902593"/>
              <a:gd name="connsiteY3" fmla="*/ 1857839 h 1857839"/>
            </a:gdLst>
            <a:ahLst/>
            <a:cxnLst>
              <a:cxn ang="0">
                <a:pos x="connsiteX0" y="connsiteY0"/>
              </a:cxn>
              <a:cxn ang="0">
                <a:pos x="connsiteX1" y="connsiteY1"/>
              </a:cxn>
              <a:cxn ang="0">
                <a:pos x="connsiteX2" y="connsiteY2"/>
              </a:cxn>
              <a:cxn ang="0">
                <a:pos x="connsiteX3" y="connsiteY3"/>
              </a:cxn>
            </a:cxnLst>
            <a:rect l="l" t="t" r="r" b="b"/>
            <a:pathLst>
              <a:path w="902593" h="1857839">
                <a:moveTo>
                  <a:pt x="902593" y="0"/>
                </a:moveTo>
                <a:cubicBezTo>
                  <a:pt x="636712" y="291271"/>
                  <a:pt x="370832" y="582543"/>
                  <a:pt x="220400" y="892183"/>
                </a:cubicBezTo>
                <a:cubicBezTo>
                  <a:pt x="69968" y="1201823"/>
                  <a:pt x="0" y="1857839"/>
                  <a:pt x="0" y="1857839"/>
                </a:cubicBezTo>
                <a:lnTo>
                  <a:pt x="0" y="1857839"/>
                </a:lnTo>
              </a:path>
            </a:pathLst>
          </a:custGeom>
          <a:ln w="38100">
            <a:solidFill>
              <a:srgbClr val="19C90B"/>
            </a:solidFill>
            <a:headEnd type="arrow"/>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sp>
        <p:nvSpPr>
          <p:cNvPr id="26"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Cassandra</a:t>
            </a:r>
            <a:endParaRPr lang="en-US" dirty="0"/>
          </a:p>
        </p:txBody>
      </p:sp>
    </p:spTree>
    <p:extLst>
      <p:ext uri="{BB962C8B-B14F-4D97-AF65-F5344CB8AC3E}">
        <p14:creationId xmlns:p14="http://schemas.microsoft.com/office/powerpoint/2010/main" val="399758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25" grpId="0"/>
      <p:bldP spid="27" grpId="0" build="p"/>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Search</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p:txBody>
          <a:bodyPr/>
          <a:lstStyle/>
          <a:p>
            <a:fld id="{83E0DFF5-1F6D-A942-9B98-369D425D5306}" type="slidenum">
              <a:rPr lang="en-US" smtClean="0">
                <a:solidFill>
                  <a:prstClr val="white">
                    <a:lumMod val="65000"/>
                  </a:prstClr>
                </a:solidFill>
              </a:rPr>
              <a:pPr/>
              <a:t>12</a:t>
            </a:fld>
            <a:endParaRPr lang="en-US">
              <a:solidFill>
                <a:prstClr val="white">
                  <a:lumMod val="65000"/>
                </a:prstClr>
              </a:solidFill>
            </a:endParaRPr>
          </a:p>
        </p:txBody>
      </p:sp>
      <p:pic>
        <p:nvPicPr>
          <p:cNvPr id="5" name="Picture 4" descr="Screen Shot 2015-07-16 at 8.40.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3" y="1063473"/>
            <a:ext cx="4668292" cy="3411983"/>
          </a:xfrm>
          <a:prstGeom prst="rect">
            <a:avLst/>
          </a:prstGeom>
          <a:ln>
            <a:solidFill>
              <a:schemeClr val="accent2"/>
            </a:solidFill>
          </a:ln>
        </p:spPr>
      </p:pic>
      <p:sp>
        <p:nvSpPr>
          <p:cNvPr id="11" name="TextBox 10"/>
          <p:cNvSpPr txBox="1"/>
          <p:nvPr/>
        </p:nvSpPr>
        <p:spPr>
          <a:xfrm>
            <a:off x="5296369" y="952905"/>
            <a:ext cx="3602295"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As data is inserted or updated</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Cassandra…</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it is automatically indexed and</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made available for search</a:t>
            </a: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in real time.</a:t>
            </a:r>
          </a:p>
          <a:p>
            <a:pPr>
              <a:lnSpc>
                <a:spcPct val="120000"/>
              </a:lnSpc>
            </a:pPr>
            <a:endParaRPr lang="en-US" b="1" dirty="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sym typeface="Wingdings"/>
              </a:rPr>
              <a:t> </a:t>
            </a:r>
            <a:r>
              <a:rPr lang="en-US" b="1" dirty="0">
                <a:solidFill>
                  <a:schemeClr val="bg1">
                    <a:lumMod val="50000"/>
                  </a:schemeClr>
                </a:solidFill>
                <a:latin typeface="Helvetica Neue"/>
                <a:cs typeface="Helvetica Neue"/>
                <a:sym typeface="Wingdings"/>
              </a:rPr>
              <a:t>G</a:t>
            </a:r>
            <a:r>
              <a:rPr lang="en-US" b="1" dirty="0" smtClean="0">
                <a:solidFill>
                  <a:schemeClr val="bg1">
                    <a:lumMod val="50000"/>
                  </a:schemeClr>
                </a:solidFill>
                <a:latin typeface="Helvetica Neue"/>
                <a:cs typeface="Helvetica Neue"/>
                <a:sym typeface="Wingdings"/>
              </a:rPr>
              <a:t>et this search query functionality by simply inserting data into DSE</a:t>
            </a:r>
            <a:endParaRPr lang="en-US" b="1" dirty="0" smtClean="0">
              <a:solidFill>
                <a:schemeClr val="bg1">
                  <a:lumMod val="50000"/>
                </a:schemeClr>
              </a:solidFill>
              <a:latin typeface="Helvetica Neue"/>
              <a:cs typeface="Helvetica Neue"/>
            </a:endParaRPr>
          </a:p>
        </p:txBody>
      </p:sp>
    </p:spTree>
    <p:extLst>
      <p:ext uri="{BB962C8B-B14F-4D97-AF65-F5344CB8AC3E}">
        <p14:creationId xmlns:p14="http://schemas.microsoft.com/office/powerpoint/2010/main" val="239882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18886" t="4864" r="19456" b="16786"/>
          <a:stretch/>
        </p:blipFill>
        <p:spPr>
          <a:xfrm>
            <a:off x="1858426" y="4129764"/>
            <a:ext cx="1271189" cy="605444"/>
          </a:xfrm>
          <a:prstGeom prst="rect">
            <a:avLst/>
          </a:prstGeom>
        </p:spPr>
      </p:pic>
      <p:pic>
        <p:nvPicPr>
          <p:cNvPr id="8" name="Picture 7"/>
          <p:cNvPicPr>
            <a:picLocks noChangeAspect="1"/>
          </p:cNvPicPr>
          <p:nvPr/>
        </p:nvPicPr>
        <p:blipFill rotWithShape="1">
          <a:blip r:embed="rId3"/>
          <a:srcRect t="11169" r="19250" b="18182"/>
          <a:stretch/>
        </p:blipFill>
        <p:spPr>
          <a:xfrm>
            <a:off x="1861360" y="2964696"/>
            <a:ext cx="1204763" cy="1004150"/>
          </a:xfrm>
          <a:prstGeom prst="rect">
            <a:avLst/>
          </a:prstGeom>
        </p:spPr>
      </p:pic>
      <p:sp>
        <p:nvSpPr>
          <p:cNvPr id="2" name="Title 1"/>
          <p:cNvSpPr>
            <a:spLocks noGrp="1"/>
          </p:cNvSpPr>
          <p:nvPr>
            <p:ph type="title"/>
          </p:nvPr>
        </p:nvSpPr>
        <p:spPr>
          <a:xfrm>
            <a:off x="381000" y="200026"/>
            <a:ext cx="7544153" cy="492443"/>
          </a:xfrm>
        </p:spPr>
        <p:txBody>
          <a:bodyPr vert="horz" lIns="0" tIns="0" rIns="91435" bIns="0" anchor="t" anchorCtr="0">
            <a:spAutoFit/>
          </a:bodyPr>
          <a:lstStyle/>
          <a:p>
            <a:r>
              <a:rPr lang="en-US" dirty="0" smtClean="0"/>
              <a:t>DataStax Enterprise Analytics</a:t>
            </a:r>
            <a:endParaRPr lang="en-US" dirty="0"/>
          </a:p>
        </p:txBody>
      </p:sp>
      <p:sp>
        <p:nvSpPr>
          <p:cNvPr id="3" name="Footer Placeholder 2"/>
          <p:cNvSpPr>
            <a:spLocks noGrp="1"/>
          </p:cNvSpPr>
          <p:nvPr>
            <p:ph type="ftr" sz="quarter" idx="11"/>
          </p:nvPr>
        </p:nvSpPr>
        <p:spPr/>
        <p:txBody>
          <a:bodyPr/>
          <a:lstStyle/>
          <a:p>
            <a:r>
              <a:rPr lang="en-US" smtClean="0">
                <a:solidFill>
                  <a:prstClr val="white">
                    <a:lumMod val="65000"/>
                  </a:prstClr>
                </a:solidFill>
              </a:rPr>
              <a:t>Confidential</a:t>
            </a:r>
            <a:endParaRPr lang="en-US">
              <a:solidFill>
                <a:prstClr val="white">
                  <a:lumMod val="65000"/>
                </a:prstClr>
              </a:solidFill>
            </a:endParaRPr>
          </a:p>
        </p:txBody>
      </p:sp>
      <p:sp>
        <p:nvSpPr>
          <p:cNvPr id="4" name="Slide Number Placeholder 3"/>
          <p:cNvSpPr>
            <a:spLocks noGrp="1"/>
          </p:cNvSpPr>
          <p:nvPr>
            <p:ph type="sldNum" sz="quarter" idx="12"/>
          </p:nvPr>
        </p:nvSpPr>
        <p:spPr>
          <a:xfrm>
            <a:off x="7189357" y="5002222"/>
            <a:ext cx="1559757" cy="274320"/>
          </a:xfrm>
        </p:spPr>
        <p:txBody>
          <a:bodyPr/>
          <a:lstStyle/>
          <a:p>
            <a:fld id="{83E0DFF5-1F6D-A942-9B98-369D425D5306}" type="slidenum">
              <a:rPr lang="en-US" smtClean="0">
                <a:solidFill>
                  <a:prstClr val="white">
                    <a:lumMod val="65000"/>
                  </a:prstClr>
                </a:solidFill>
              </a:rPr>
              <a:pPr/>
              <a:t>13</a:t>
            </a:fld>
            <a:endParaRPr lang="en-US">
              <a:solidFill>
                <a:prstClr val="white">
                  <a:lumMod val="65000"/>
                </a:prstClr>
              </a:solidFill>
            </a:endParaRPr>
          </a:p>
        </p:txBody>
      </p:sp>
      <p:pic>
        <p:nvPicPr>
          <p:cNvPr id="5" name="Picture 4"/>
          <p:cNvPicPr>
            <a:picLocks noChangeAspect="1"/>
          </p:cNvPicPr>
          <p:nvPr/>
        </p:nvPicPr>
        <p:blipFill>
          <a:blip r:embed="rId4"/>
          <a:stretch>
            <a:fillRect/>
          </a:stretch>
        </p:blipFill>
        <p:spPr>
          <a:xfrm>
            <a:off x="1549309" y="1015985"/>
            <a:ext cx="2049681" cy="1038225"/>
          </a:xfrm>
          <a:prstGeom prst="rect">
            <a:avLst/>
          </a:prstGeom>
        </p:spPr>
      </p:pic>
      <p:pic>
        <p:nvPicPr>
          <p:cNvPr id="6" name="Picture 5"/>
          <p:cNvPicPr>
            <a:picLocks noChangeAspect="1"/>
          </p:cNvPicPr>
          <p:nvPr/>
        </p:nvPicPr>
        <p:blipFill>
          <a:blip r:embed="rId5"/>
          <a:stretch>
            <a:fillRect/>
          </a:stretch>
        </p:blipFill>
        <p:spPr>
          <a:xfrm>
            <a:off x="3044849" y="2016811"/>
            <a:ext cx="1318543" cy="930450"/>
          </a:xfrm>
          <a:prstGeom prst="rect">
            <a:avLst/>
          </a:prstGeom>
        </p:spPr>
      </p:pic>
      <p:pic>
        <p:nvPicPr>
          <p:cNvPr id="9" name="Picture 8"/>
          <p:cNvPicPr>
            <a:picLocks noChangeAspect="1"/>
          </p:cNvPicPr>
          <p:nvPr/>
        </p:nvPicPr>
        <p:blipFill>
          <a:blip r:embed="rId6"/>
          <a:stretch>
            <a:fillRect/>
          </a:stretch>
        </p:blipFill>
        <p:spPr>
          <a:xfrm>
            <a:off x="555056" y="3295030"/>
            <a:ext cx="839869" cy="1200150"/>
          </a:xfrm>
          <a:prstGeom prst="rect">
            <a:avLst/>
          </a:prstGeom>
        </p:spPr>
      </p:pic>
      <p:pic>
        <p:nvPicPr>
          <p:cNvPr id="11" name="Picture 10"/>
          <p:cNvPicPr>
            <a:picLocks noChangeAspect="1"/>
          </p:cNvPicPr>
          <p:nvPr/>
        </p:nvPicPr>
        <p:blipFill>
          <a:blip r:embed="rId7"/>
          <a:stretch>
            <a:fillRect/>
          </a:stretch>
        </p:blipFill>
        <p:spPr>
          <a:xfrm>
            <a:off x="3343331" y="3723885"/>
            <a:ext cx="1018119" cy="969910"/>
          </a:xfrm>
          <a:prstGeom prst="rect">
            <a:avLst/>
          </a:prstGeom>
        </p:spPr>
      </p:pic>
      <p:pic>
        <p:nvPicPr>
          <p:cNvPr id="12" name="Picture 11"/>
          <p:cNvPicPr>
            <a:picLocks noChangeAspect="1"/>
          </p:cNvPicPr>
          <p:nvPr/>
        </p:nvPicPr>
        <p:blipFill>
          <a:blip r:embed="rId8"/>
          <a:stretch>
            <a:fillRect/>
          </a:stretch>
        </p:blipFill>
        <p:spPr>
          <a:xfrm>
            <a:off x="395110" y="2115392"/>
            <a:ext cx="2096350" cy="742718"/>
          </a:xfrm>
          <a:prstGeom prst="rect">
            <a:avLst/>
          </a:prstGeom>
        </p:spPr>
      </p:pic>
      <p:sp>
        <p:nvSpPr>
          <p:cNvPr id="18" name="TextBox 17"/>
          <p:cNvSpPr txBox="1"/>
          <p:nvPr/>
        </p:nvSpPr>
        <p:spPr>
          <a:xfrm>
            <a:off x="5296370" y="952905"/>
            <a:ext cx="3847630" cy="3739482"/>
          </a:xfrm>
          <a:prstGeom prst="rect">
            <a:avLst/>
          </a:prstGeom>
          <a:noFill/>
        </p:spPr>
        <p:txBody>
          <a:bodyPr wrap="square" lIns="91435" tIns="45718" rIns="91435" bIns="45718" rtlCol="0">
            <a:spAutoFit/>
          </a:bodyPr>
          <a:lstStyle/>
          <a:p>
            <a:pPr>
              <a:lnSpc>
                <a:spcPct val="120000"/>
              </a:lnSpc>
            </a:pPr>
            <a:r>
              <a:rPr lang="en-US" b="1" dirty="0" smtClean="0">
                <a:solidFill>
                  <a:schemeClr val="bg1">
                    <a:lumMod val="50000"/>
                  </a:schemeClr>
                </a:solidFill>
                <a:latin typeface="Helvetica Neue"/>
                <a:cs typeface="Helvetica Neue"/>
              </a:rPr>
              <a:t>Data in Cassandra used by Spark</a:t>
            </a:r>
          </a:p>
          <a:p>
            <a:pPr>
              <a:lnSpc>
                <a:spcPct val="120000"/>
              </a:lnSpc>
            </a:pPr>
            <a:r>
              <a:rPr lang="en-US" b="1" dirty="0" smtClean="0">
                <a:solidFill>
                  <a:schemeClr val="bg1">
                    <a:lumMod val="50000"/>
                  </a:schemeClr>
                </a:solidFill>
                <a:latin typeface="Helvetica Neue"/>
                <a:cs typeface="Helvetica Neue"/>
              </a:rPr>
              <a:t> √  SQL queries, joins</a:t>
            </a:r>
          </a:p>
          <a:p>
            <a:pPr>
              <a:lnSpc>
                <a:spcPct val="120000"/>
              </a:lnSpc>
            </a:pPr>
            <a:r>
              <a:rPr lang="en-US" b="1" dirty="0" smtClean="0">
                <a:solidFill>
                  <a:schemeClr val="bg1">
                    <a:lumMod val="50000"/>
                  </a:schemeClr>
                </a:solidFill>
                <a:latin typeface="Helvetica Neue"/>
                <a:cs typeface="Helvetica Neue"/>
              </a:rPr>
              <a:t> √  Aggregations, functions</a:t>
            </a:r>
          </a:p>
          <a:p>
            <a:pPr>
              <a:lnSpc>
                <a:spcPct val="120000"/>
              </a:lnSpc>
            </a:pPr>
            <a:endParaRPr lang="en-US" b="1" dirty="0">
              <a:solidFill>
                <a:schemeClr val="bg1">
                  <a:lumMod val="50000"/>
                </a:schemeClr>
              </a:solidFill>
              <a:latin typeface="Helvetica Neue"/>
              <a:cs typeface="Helvetica Neue"/>
            </a:endParaRPr>
          </a:p>
          <a:p>
            <a:pPr>
              <a:lnSpc>
                <a:spcPct val="120000"/>
              </a:lnSpc>
            </a:pPr>
            <a:endParaRPr lang="en-US" b="1" dirty="0" smtClean="0">
              <a:solidFill>
                <a:schemeClr val="bg1">
                  <a:lumMod val="50000"/>
                </a:schemeClr>
              </a:solidFill>
              <a:latin typeface="Helvetica Neue"/>
              <a:cs typeface="Helvetica Neue"/>
            </a:endParaRPr>
          </a:p>
          <a:p>
            <a:pPr>
              <a:lnSpc>
                <a:spcPct val="120000"/>
              </a:lnSpc>
            </a:pPr>
            <a:r>
              <a:rPr lang="en-US" b="1" dirty="0" smtClean="0">
                <a:solidFill>
                  <a:schemeClr val="bg1">
                    <a:lumMod val="50000"/>
                  </a:schemeClr>
                </a:solidFill>
                <a:latin typeface="Helvetica Neue"/>
                <a:cs typeface="Helvetica Neue"/>
              </a:rPr>
              <a:t>Streaming data processed in Spark the saved to </a:t>
            </a:r>
          </a:p>
          <a:p>
            <a:pPr>
              <a:lnSpc>
                <a:spcPct val="120000"/>
              </a:lnSpc>
            </a:pPr>
            <a:r>
              <a:rPr lang="en-US" b="1" dirty="0" smtClean="0">
                <a:solidFill>
                  <a:schemeClr val="bg1">
                    <a:lumMod val="50000"/>
                  </a:schemeClr>
                </a:solidFill>
                <a:latin typeface="Helvetica Neue"/>
                <a:cs typeface="Helvetica Neue"/>
              </a:rPr>
              <a:t>Cassandra</a:t>
            </a:r>
          </a:p>
          <a:p>
            <a:pPr>
              <a:lnSpc>
                <a:spcPct val="120000"/>
              </a:lnSpc>
            </a:pPr>
            <a:r>
              <a:rPr lang="en-US" b="1" dirty="0" smtClean="0">
                <a:solidFill>
                  <a:schemeClr val="bg1">
                    <a:lumMod val="50000"/>
                  </a:schemeClr>
                </a:solidFill>
                <a:latin typeface="Helvetica Neue"/>
                <a:cs typeface="Helvetica Neue"/>
              </a:rPr>
              <a:t> √  Real time analytics apps</a:t>
            </a:r>
          </a:p>
          <a:p>
            <a:pPr>
              <a:lnSpc>
                <a:spcPct val="120000"/>
              </a:lnSpc>
            </a:pPr>
            <a:r>
              <a:rPr lang="en-US" b="1" dirty="0" smtClean="0">
                <a:solidFill>
                  <a:schemeClr val="bg1">
                    <a:lumMod val="50000"/>
                  </a:schemeClr>
                </a:solidFill>
                <a:latin typeface="Helvetica Neue"/>
                <a:cs typeface="Helvetica Neue"/>
              </a:rPr>
              <a:t> √  Pre-aggregation</a:t>
            </a:r>
          </a:p>
          <a:p>
            <a:pPr>
              <a:lnSpc>
                <a:spcPct val="120000"/>
              </a:lnSpc>
            </a:pPr>
            <a:r>
              <a:rPr lang="en-US" b="1" dirty="0" smtClean="0">
                <a:solidFill>
                  <a:schemeClr val="bg1">
                    <a:lumMod val="50000"/>
                  </a:schemeClr>
                </a:solidFill>
                <a:latin typeface="Helvetica Neue"/>
                <a:cs typeface="Helvetica Neue"/>
              </a:rPr>
              <a:t> √  Real time parsing and ETL</a:t>
            </a:r>
          </a:p>
        </p:txBody>
      </p:sp>
    </p:spTree>
    <p:extLst>
      <p:ext uri="{BB962C8B-B14F-4D97-AF65-F5344CB8AC3E}">
        <p14:creationId xmlns:p14="http://schemas.microsoft.com/office/powerpoint/2010/main" val="2817473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txBox="1">
            <a:spLocks/>
          </p:cNvSpPr>
          <p:nvPr/>
        </p:nvSpPr>
        <p:spPr>
          <a:xfrm>
            <a:off x="6553200" y="4767264"/>
            <a:ext cx="2133600" cy="273844"/>
          </a:xfrm>
          <a:prstGeom prst="rect">
            <a:avLst/>
          </a:prstGeom>
          <a:noFill/>
          <a:ln>
            <a:noFill/>
          </a:ln>
        </p:spPr>
        <p:txBody>
          <a:bodyPr lIns="91421" tIns="45698" rIns="91421" bIns="45698" anchor="ctr" anchorCtr="0">
            <a:noAutofit/>
          </a:bodyPr>
          <a:lstStyle>
            <a:defPPr>
              <a:defRPr lang="en-US"/>
            </a:defPPr>
            <a:lvl1pPr marL="0" marR="0" indent="0" algn="r" defTabSz="457200" rtl="0" eaLnBrk="1" latinLnBrk="0" hangingPunct="1">
              <a:spcBef>
                <a:spcPts val="0"/>
              </a:spcBef>
              <a:buNone/>
              <a:defRPr sz="900" b="0" i="0" u="none" strike="noStrike" kern="1200" cap="none" baseline="0">
                <a:solidFill>
                  <a:srgbClr val="88888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66355A-084C-D24E-9AD2-7E4FC41EA627}" type="slidenum">
              <a:rPr lang="en-US" smtClean="0"/>
              <a:pPr/>
              <a:t>14</a:t>
            </a:fld>
            <a:endParaRPr lang="en-US" dirty="0"/>
          </a:p>
        </p:txBody>
      </p:sp>
      <p:sp>
        <p:nvSpPr>
          <p:cNvPr id="3" name="Title 2"/>
          <p:cNvSpPr>
            <a:spLocks noGrp="1"/>
          </p:cNvSpPr>
          <p:nvPr>
            <p:ph type="title"/>
          </p:nvPr>
        </p:nvSpPr>
        <p:spPr/>
        <p:txBody>
          <a:bodyPr>
            <a:normAutofit fontScale="90000"/>
          </a:bodyPr>
          <a:lstStyle/>
          <a:p>
            <a:r>
              <a:rPr lang="en-US" dirty="0" smtClean="0"/>
              <a:t>Integrated </a:t>
            </a:r>
            <a:r>
              <a:rPr lang="en-US" dirty="0"/>
              <a:t>Multi</a:t>
            </a:r>
            <a:r>
              <a:rPr lang="en-US" dirty="0" smtClean="0"/>
              <a:t>-Model Platform</a:t>
            </a:r>
            <a:r>
              <a:rPr lang="en-US" dirty="0"/>
              <a:t/>
            </a:r>
            <a:br>
              <a:rPr lang="en-US" dirty="0"/>
            </a:br>
            <a:endParaRPr lang="en-US" dirty="0"/>
          </a:p>
        </p:txBody>
      </p:sp>
      <p:sp>
        <p:nvSpPr>
          <p:cNvPr id="21" name="Merge 20"/>
          <p:cNvSpPr/>
          <p:nvPr/>
        </p:nvSpPr>
        <p:spPr>
          <a:xfrm rot="5400000">
            <a:off x="3592931" y="1887099"/>
            <a:ext cx="2676498" cy="1738746"/>
          </a:xfrm>
          <a:prstGeom prst="flowChartMerge">
            <a:avLst/>
          </a:prstGeom>
          <a:gradFill flip="none" rotWithShape="1">
            <a:gsLst>
              <a:gs pos="0">
                <a:schemeClr val="bg1">
                  <a:lumMod val="75000"/>
                  <a:alpha val="97000"/>
                </a:schemeClr>
              </a:gs>
              <a:gs pos="100000">
                <a:srgbClr val="FFFFFF"/>
              </a:gs>
            </a:gsLst>
            <a:lin ang="16200000" scaled="0"/>
            <a:tileRect/>
          </a:gradFill>
          <a:ln>
            <a:solidFill>
              <a:schemeClr val="tx1">
                <a:lumMod val="50000"/>
                <a:lumOff val="50000"/>
                <a:alpha val="0"/>
              </a:schemeClr>
            </a:solidFill>
          </a:ln>
          <a:effectLst>
            <a:softEdge rad="25400"/>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9" name="Group 8"/>
          <p:cNvGrpSpPr/>
          <p:nvPr/>
        </p:nvGrpSpPr>
        <p:grpSpPr>
          <a:xfrm>
            <a:off x="5651558" y="1418220"/>
            <a:ext cx="2204357" cy="2676500"/>
            <a:chOff x="5313344" y="1233500"/>
            <a:chExt cx="2204357" cy="2676500"/>
          </a:xfrm>
        </p:grpSpPr>
        <p:grpSp>
          <p:nvGrpSpPr>
            <p:cNvPr id="5" name="Group 4"/>
            <p:cNvGrpSpPr/>
            <p:nvPr/>
          </p:nvGrpSpPr>
          <p:grpSpPr>
            <a:xfrm>
              <a:off x="5313344" y="2604407"/>
              <a:ext cx="2204357" cy="622513"/>
              <a:chOff x="2333626" y="1303563"/>
              <a:chExt cx="2204357" cy="622513"/>
            </a:xfrm>
            <a:effectLst>
              <a:outerShdw blurRad="50800" dist="38100" dir="6780000" algn="tl" rotWithShape="0">
                <a:srgbClr val="000000">
                  <a:alpha val="21000"/>
                </a:srgbClr>
              </a:outerShdw>
            </a:effectLst>
          </p:grpSpPr>
          <p:sp>
            <p:nvSpPr>
              <p:cNvPr id="15" name="Rounded Rectangle 14"/>
              <p:cNvSpPr/>
              <p:nvPr/>
            </p:nvSpPr>
            <p:spPr>
              <a:xfrm>
                <a:off x="2333626" y="1303563"/>
                <a:ext cx="2204357" cy="622513"/>
              </a:xfrm>
              <a:prstGeom prst="roundRect">
                <a:avLst>
                  <a:gd name="adj" fmla="val 938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Indexing</a:t>
                </a:r>
              </a:p>
              <a:p>
                <a:r>
                  <a:rPr lang="en-US" sz="1400" dirty="0" smtClean="0"/>
                  <a:t>&amp; Search</a:t>
                </a:r>
                <a:endParaRPr lang="en-US" sz="1400" dirty="0"/>
              </a:p>
            </p:txBody>
          </p:sp>
          <p:pic>
            <p:nvPicPr>
              <p:cNvPr id="16" name="Picture 15" descr="graph.png"/>
              <p:cNvPicPr>
                <a:picLocks noChangeAspect="1"/>
              </p:cNvPicPr>
              <p:nvPr/>
            </p:nvPicPr>
            <p:blipFill rotWithShape="1">
              <a:blip r:embed="rId3">
                <a:extLst>
                  <a:ext uri="{28A0092B-C50C-407E-A947-70E740481C1C}">
                    <a14:useLocalDpi xmlns:a14="http://schemas.microsoft.com/office/drawing/2010/main" val="0"/>
                  </a:ext>
                </a:extLst>
              </a:blip>
              <a:srcRect r="53422" b="67320"/>
              <a:stretch/>
            </p:blipFill>
            <p:spPr>
              <a:xfrm>
                <a:off x="3648985" y="1330776"/>
                <a:ext cx="649464" cy="534851"/>
              </a:xfrm>
              <a:prstGeom prst="rect">
                <a:avLst/>
              </a:prstGeom>
            </p:spPr>
          </p:pic>
        </p:grpSp>
        <p:grpSp>
          <p:nvGrpSpPr>
            <p:cNvPr id="6" name="Group 5"/>
            <p:cNvGrpSpPr/>
            <p:nvPr/>
          </p:nvGrpSpPr>
          <p:grpSpPr>
            <a:xfrm>
              <a:off x="5313344" y="3287487"/>
              <a:ext cx="2204357" cy="622513"/>
              <a:chOff x="2333626" y="1986643"/>
              <a:chExt cx="2204357" cy="622513"/>
            </a:xfrm>
            <a:effectLst>
              <a:outerShdw blurRad="50800" dist="38100" dir="6780000" algn="tl" rotWithShape="0">
                <a:srgbClr val="000000">
                  <a:alpha val="21000"/>
                </a:srgbClr>
              </a:outerShdw>
            </a:effectLst>
          </p:grpSpPr>
          <p:sp>
            <p:nvSpPr>
              <p:cNvPr id="10" name="Rounded Rectangle 9"/>
              <p:cNvSpPr/>
              <p:nvPr/>
            </p:nvSpPr>
            <p:spPr>
              <a:xfrm>
                <a:off x="2333626" y="1986643"/>
                <a:ext cx="2204357" cy="622513"/>
              </a:xfrm>
              <a:prstGeom prst="roundRect">
                <a:avLst>
                  <a:gd name="adj" fmla="val 9381"/>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Streaming</a:t>
                </a:r>
              </a:p>
              <a:p>
                <a:r>
                  <a:rPr lang="en-US" sz="1400" dirty="0" smtClean="0"/>
                  <a:t>Analytics</a:t>
                </a:r>
                <a:endParaRPr lang="en-US" sz="1400" dirty="0"/>
              </a:p>
            </p:txBody>
          </p:sp>
          <p:pic>
            <p:nvPicPr>
              <p:cNvPr id="8" name="Picture 7" descr="streaming.png"/>
              <p:cNvPicPr>
                <a:picLocks noChangeAspect="1"/>
              </p:cNvPicPr>
              <p:nvPr/>
            </p:nvPicPr>
            <p:blipFill rotWithShape="1">
              <a:blip r:embed="rId4">
                <a:extLst>
                  <a:ext uri="{28A0092B-C50C-407E-A947-70E740481C1C}">
                    <a14:useLocalDpi xmlns:a14="http://schemas.microsoft.com/office/drawing/2010/main" val="0"/>
                  </a:ext>
                </a:extLst>
              </a:blip>
              <a:srcRect l="13699" t="78265" r="60639"/>
              <a:stretch/>
            </p:blipFill>
            <p:spPr>
              <a:xfrm>
                <a:off x="3546928" y="2044487"/>
                <a:ext cx="838948" cy="459738"/>
              </a:xfrm>
              <a:prstGeom prst="rect">
                <a:avLst/>
              </a:prstGeom>
            </p:spPr>
          </p:pic>
        </p:grpSp>
        <p:grpSp>
          <p:nvGrpSpPr>
            <p:cNvPr id="4" name="Group 3"/>
            <p:cNvGrpSpPr/>
            <p:nvPr/>
          </p:nvGrpSpPr>
          <p:grpSpPr>
            <a:xfrm>
              <a:off x="5313344" y="1233500"/>
              <a:ext cx="2204357" cy="622513"/>
              <a:chOff x="4606017" y="1303563"/>
              <a:chExt cx="2204357" cy="622513"/>
            </a:xfrm>
            <a:effectLst>
              <a:outerShdw blurRad="50800" dist="38100" dir="6780000" algn="tl" rotWithShape="0">
                <a:srgbClr val="000000">
                  <a:alpha val="21000"/>
                </a:srgbClr>
              </a:outerShdw>
            </a:effectLst>
          </p:grpSpPr>
          <p:sp>
            <p:nvSpPr>
              <p:cNvPr id="19" name="Rounded Rectangle 18"/>
              <p:cNvSpPr/>
              <p:nvPr/>
            </p:nvSpPr>
            <p:spPr>
              <a:xfrm>
                <a:off x="4606017" y="1303563"/>
                <a:ext cx="2204357" cy="622513"/>
              </a:xfrm>
              <a:prstGeom prst="roundRect">
                <a:avLst>
                  <a:gd name="adj" fmla="val 938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Graph</a:t>
                </a:r>
                <a:endParaRPr lang="en-US" sz="1400" dirty="0"/>
              </a:p>
            </p:txBody>
          </p:sp>
          <p:pic>
            <p:nvPicPr>
              <p:cNvPr id="12" name="Picture 11" descr="graph.png"/>
              <p:cNvPicPr>
                <a:picLocks noChangeAspect="1"/>
              </p:cNvPicPr>
              <p:nvPr/>
            </p:nvPicPr>
            <p:blipFill rotWithShape="1">
              <a:blip r:embed="rId3">
                <a:extLst>
                  <a:ext uri="{28A0092B-C50C-407E-A947-70E740481C1C}">
                    <a14:useLocalDpi xmlns:a14="http://schemas.microsoft.com/office/drawing/2010/main" val="0"/>
                  </a:ext>
                </a:extLst>
              </a:blip>
              <a:srcRect l="30269" t="71549" r="31715" b="-2325"/>
              <a:stretch/>
            </p:blipFill>
            <p:spPr>
              <a:xfrm>
                <a:off x="5958116" y="1361768"/>
                <a:ext cx="549729" cy="522366"/>
              </a:xfrm>
              <a:prstGeom prst="rect">
                <a:avLst/>
              </a:prstGeom>
            </p:spPr>
          </p:pic>
        </p:grpSp>
        <p:grpSp>
          <p:nvGrpSpPr>
            <p:cNvPr id="7" name="Group 6"/>
            <p:cNvGrpSpPr/>
            <p:nvPr/>
          </p:nvGrpSpPr>
          <p:grpSpPr>
            <a:xfrm>
              <a:off x="5313344" y="1916580"/>
              <a:ext cx="2204357" cy="622513"/>
              <a:chOff x="4606017" y="1986643"/>
              <a:chExt cx="2204357" cy="622513"/>
            </a:xfrm>
            <a:effectLst>
              <a:outerShdw blurRad="50800" dist="38100" dir="6780000" algn="tl" rotWithShape="0">
                <a:srgbClr val="000000">
                  <a:alpha val="21000"/>
                </a:srgbClr>
              </a:outerShdw>
            </a:effectLst>
          </p:grpSpPr>
          <p:sp>
            <p:nvSpPr>
              <p:cNvPr id="17" name="Rounded Rectangle 16"/>
              <p:cNvSpPr/>
              <p:nvPr/>
            </p:nvSpPr>
            <p:spPr>
              <a:xfrm>
                <a:off x="4606017" y="1986643"/>
                <a:ext cx="2204357" cy="622513"/>
              </a:xfrm>
              <a:prstGeom prst="roundRect">
                <a:avLst>
                  <a:gd name="adj" fmla="val 9381"/>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r>
                  <a:rPr lang="en-US" sz="1400" dirty="0" smtClean="0"/>
                  <a:t>Batch</a:t>
                </a:r>
              </a:p>
              <a:p>
                <a:r>
                  <a:rPr lang="en-US" sz="1400" dirty="0" smtClean="0"/>
                  <a:t>Analytics</a:t>
                </a:r>
                <a:endParaRPr lang="en-US" sz="1400" dirty="0"/>
              </a:p>
            </p:txBody>
          </p:sp>
          <p:pic>
            <p:nvPicPr>
              <p:cNvPr id="11" name="Picture 10" descr="graph.png"/>
              <p:cNvPicPr>
                <a:picLocks noChangeAspect="1"/>
              </p:cNvPicPr>
              <p:nvPr/>
            </p:nvPicPr>
            <p:blipFill rotWithShape="1">
              <a:blip r:embed="rId3">
                <a:extLst>
                  <a:ext uri="{28A0092B-C50C-407E-A947-70E740481C1C}">
                    <a14:useLocalDpi xmlns:a14="http://schemas.microsoft.com/office/drawing/2010/main" val="0"/>
                  </a:ext>
                </a:extLst>
              </a:blip>
              <a:srcRect l="64861" t="-1519" b="74675"/>
              <a:stretch/>
            </p:blipFill>
            <p:spPr>
              <a:xfrm>
                <a:off x="5889319" y="2044487"/>
                <a:ext cx="573328" cy="514095"/>
              </a:xfrm>
              <a:prstGeom prst="rect">
                <a:avLst/>
              </a:prstGeom>
            </p:spPr>
          </p:pic>
        </p:grpSp>
      </p:grpSp>
      <p:sp>
        <p:nvSpPr>
          <p:cNvPr id="25" name="Shape 1231"/>
          <p:cNvSpPr/>
          <p:nvPr/>
        </p:nvSpPr>
        <p:spPr>
          <a:xfrm>
            <a:off x="1604938" y="1442041"/>
            <a:ext cx="2525747" cy="2563543"/>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6" name="Shape 1232"/>
          <p:cNvSpPr/>
          <p:nvPr/>
        </p:nvSpPr>
        <p:spPr>
          <a:xfrm>
            <a:off x="3813833"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7" name="Shape 1237"/>
          <p:cNvSpPr/>
          <p:nvPr/>
        </p:nvSpPr>
        <p:spPr>
          <a:xfrm>
            <a:off x="1288086" y="2444938"/>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8"/>
          <p:cNvSpPr/>
          <p:nvPr/>
        </p:nvSpPr>
        <p:spPr>
          <a:xfrm>
            <a:off x="2570457" y="3686516"/>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9" name="Shape 1239"/>
          <p:cNvSpPr/>
          <p:nvPr/>
        </p:nvSpPr>
        <p:spPr>
          <a:xfrm>
            <a:off x="2570457" y="1122973"/>
            <a:ext cx="633704" cy="638136"/>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Tree>
    <p:extLst>
      <p:ext uri="{BB962C8B-B14F-4D97-AF65-F5344CB8AC3E}">
        <p14:creationId xmlns:p14="http://schemas.microsoft.com/office/powerpoint/2010/main" val="522597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a:xfrm>
            <a:off x="355350" y="310078"/>
            <a:ext cx="8699014" cy="430887"/>
          </a:xfrm>
        </p:spPr>
        <p:txBody>
          <a:bodyPr wrap="square">
            <a:spAutoFit/>
          </a:bodyPr>
          <a:lstStyle/>
          <a:p>
            <a:r>
              <a:rPr lang="en-US" sz="2800" dirty="0" smtClean="0"/>
              <a:t>Tooling and Services</a:t>
            </a:r>
            <a:endParaRPr lang="en-US" sz="2800" dirty="0"/>
          </a:p>
        </p:txBody>
      </p:sp>
      <p:sp>
        <p:nvSpPr>
          <p:cNvPr id="70" name="Slide Number Placeholder 69"/>
          <p:cNvSpPr>
            <a:spLocks noGrp="1"/>
          </p:cNvSpPr>
          <p:nvPr>
            <p:ph type="sldNum" sz="quarter" idx="12"/>
          </p:nvPr>
        </p:nvSpPr>
        <p:spPr/>
        <p:txBody>
          <a:bodyPr/>
          <a:lstStyle/>
          <a:p>
            <a:fld id="{83E0DFF5-1F6D-A942-9B98-369D425D5306}" type="slidenum">
              <a:rPr lang="en-US" smtClean="0"/>
              <a:pPr/>
              <a:t>15</a:t>
            </a:fld>
            <a:endParaRPr lang="en-US" dirty="0"/>
          </a:p>
        </p:txBody>
      </p:sp>
      <p:pic>
        <p:nvPicPr>
          <p:cNvPr id="2" name="Picture 1"/>
          <p:cNvPicPr>
            <a:picLocks noChangeAspect="1"/>
          </p:cNvPicPr>
          <p:nvPr/>
        </p:nvPicPr>
        <p:blipFill>
          <a:blip r:embed="rId3"/>
          <a:stretch>
            <a:fillRect/>
          </a:stretch>
        </p:blipFill>
        <p:spPr>
          <a:xfrm>
            <a:off x="2548412" y="916918"/>
            <a:ext cx="4047133" cy="3984289"/>
          </a:xfrm>
          <a:prstGeom prst="rect">
            <a:avLst/>
          </a:prstGeom>
        </p:spPr>
      </p:pic>
    </p:spTree>
    <p:extLst>
      <p:ext uri="{BB962C8B-B14F-4D97-AF65-F5344CB8AC3E}">
        <p14:creationId xmlns:p14="http://schemas.microsoft.com/office/powerpoint/2010/main" val="249532687"/>
      </p:ext>
    </p:extLst>
  </p:cSld>
  <p:clrMapOvr>
    <a:masterClrMapping/>
  </p:clrMapOvr>
  <mc:AlternateContent xmlns:mc="http://schemas.openxmlformats.org/markup-compatibility/2006" xmlns:p14="http://schemas.microsoft.com/office/powerpoint/2010/main">
    <mc:Choice Requires="p14">
      <p:transition p14:dur="0" advTm="211520"/>
    </mc:Choice>
    <mc:Fallback xmlns="">
      <p:transition xmlns:p14="http://schemas.microsoft.com/office/powerpoint/2010/main" advTm="21152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16</a:t>
            </a:fld>
            <a:endParaRPr lang="en-US"/>
          </a:p>
        </p:txBody>
      </p:sp>
      <p:sp>
        <p:nvSpPr>
          <p:cNvPr id="15" name="Content Placeholder 14"/>
          <p:cNvSpPr>
            <a:spLocks noGrp="1"/>
          </p:cNvSpPr>
          <p:nvPr>
            <p:ph sz="quarter" idx="1"/>
          </p:nvPr>
        </p:nvSpPr>
        <p:spPr>
          <a:xfrm>
            <a:off x="1338149" y="1137499"/>
            <a:ext cx="1736914" cy="471118"/>
          </a:xfrm>
        </p:spPr>
        <p:txBody>
          <a:bodyPr>
            <a:normAutofit/>
          </a:bodyPr>
          <a:lstStyle/>
          <a:p>
            <a:r>
              <a:rPr lang="en-US" dirty="0" smtClean="0"/>
              <a:t>Always On</a:t>
            </a:r>
          </a:p>
        </p:txBody>
      </p:sp>
      <p:pic>
        <p:nvPicPr>
          <p:cNvPr id="7" name="Picture 6"/>
          <p:cNvPicPr>
            <a:picLocks noChangeAspect="1"/>
          </p:cNvPicPr>
          <p:nvPr/>
        </p:nvPicPr>
        <p:blipFill>
          <a:blip r:embed="rId3"/>
          <a:stretch>
            <a:fillRect/>
          </a:stretch>
        </p:blipFill>
        <p:spPr>
          <a:xfrm>
            <a:off x="385703" y="1852003"/>
            <a:ext cx="3836259" cy="2296664"/>
          </a:xfrm>
          <a:prstGeom prst="rect">
            <a:avLst/>
          </a:prstGeom>
        </p:spPr>
      </p:pic>
      <p:pic>
        <p:nvPicPr>
          <p:cNvPr id="16" name="Picture 15"/>
          <p:cNvPicPr>
            <a:picLocks noChangeAspect="1"/>
          </p:cNvPicPr>
          <p:nvPr/>
        </p:nvPicPr>
        <p:blipFill>
          <a:blip r:embed="rId4"/>
          <a:stretch>
            <a:fillRect/>
          </a:stretch>
        </p:blipFill>
        <p:spPr>
          <a:xfrm>
            <a:off x="4779176" y="1855500"/>
            <a:ext cx="3958962" cy="1493537"/>
          </a:xfrm>
          <a:prstGeom prst="rect">
            <a:avLst/>
          </a:prstGeom>
        </p:spPr>
      </p:pic>
      <p:pic>
        <p:nvPicPr>
          <p:cNvPr id="17" name="Picture 16"/>
          <p:cNvPicPr>
            <a:picLocks noChangeAspect="1"/>
          </p:cNvPicPr>
          <p:nvPr/>
        </p:nvPicPr>
        <p:blipFill>
          <a:blip r:embed="rId5"/>
          <a:stretch>
            <a:fillRect/>
          </a:stretch>
        </p:blipFill>
        <p:spPr>
          <a:xfrm>
            <a:off x="4782378" y="3446797"/>
            <a:ext cx="3957088" cy="1483908"/>
          </a:xfrm>
          <a:prstGeom prst="rect">
            <a:avLst/>
          </a:prstGeom>
        </p:spPr>
      </p:pic>
      <p:sp>
        <p:nvSpPr>
          <p:cNvPr id="18" name="Content Placeholder 14"/>
          <p:cNvSpPr>
            <a:spLocks noGrp="1"/>
          </p:cNvSpPr>
          <p:nvPr>
            <p:ph sz="quarter" idx="1"/>
          </p:nvPr>
        </p:nvSpPr>
        <p:spPr>
          <a:xfrm>
            <a:off x="4707172" y="1141291"/>
            <a:ext cx="3994646" cy="471118"/>
          </a:xfrm>
        </p:spPr>
        <p:txBody>
          <a:bodyPr>
            <a:normAutofit/>
          </a:bodyPr>
          <a:lstStyle/>
          <a:p>
            <a:pPr algn="ctr"/>
            <a:r>
              <a:rPr lang="en-US" dirty="0" smtClean="0"/>
              <a:t>Active/Active Distributed</a:t>
            </a:r>
          </a:p>
        </p:txBody>
      </p:sp>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do our customers choose DSE?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17</a:t>
            </a:fld>
            <a:endParaRPr lang="en-US"/>
          </a:p>
        </p:txBody>
      </p:sp>
      <p:pic>
        <p:nvPicPr>
          <p:cNvPr id="9" name="Picture 8" descr="One_million_wri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926" y="1554334"/>
            <a:ext cx="3697111" cy="1883345"/>
          </a:xfrm>
          <a:prstGeom prst="rect">
            <a:avLst/>
          </a:prstGeom>
        </p:spPr>
      </p:pic>
      <p:sp>
        <p:nvSpPr>
          <p:cNvPr id="11" name="Content Placeholder 14"/>
          <p:cNvSpPr>
            <a:spLocks noGrp="1"/>
          </p:cNvSpPr>
          <p:nvPr>
            <p:ph sz="quarter" idx="1"/>
          </p:nvPr>
        </p:nvSpPr>
        <p:spPr>
          <a:xfrm>
            <a:off x="4849011" y="1007716"/>
            <a:ext cx="3448324" cy="478654"/>
          </a:xfrm>
        </p:spPr>
        <p:txBody>
          <a:bodyPr>
            <a:normAutofit/>
          </a:bodyPr>
          <a:lstStyle/>
          <a:p>
            <a:pPr algn="ctr"/>
            <a:r>
              <a:rPr lang="en-US" dirty="0" smtClean="0"/>
              <a:t>Huge linear scale</a:t>
            </a:r>
          </a:p>
        </p:txBody>
      </p:sp>
      <p:pic>
        <p:nvPicPr>
          <p:cNvPr id="12" name="Picture 11" descr="Read_Benchm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763" y="1762508"/>
            <a:ext cx="3909663" cy="1323122"/>
          </a:xfrm>
          <a:prstGeom prst="rect">
            <a:avLst/>
          </a:prstGeom>
        </p:spPr>
      </p:pic>
      <p:pic>
        <p:nvPicPr>
          <p:cNvPr id="13" name="Picture 12" descr="Write_Benchm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4" y="3315742"/>
            <a:ext cx="3894092" cy="1293887"/>
          </a:xfrm>
          <a:prstGeom prst="rect">
            <a:avLst/>
          </a:prstGeom>
        </p:spPr>
      </p:pic>
      <p:sp>
        <p:nvSpPr>
          <p:cNvPr id="14" name="Content Placeholder 14"/>
          <p:cNvSpPr>
            <a:spLocks noGrp="1"/>
          </p:cNvSpPr>
          <p:nvPr>
            <p:ph sz="quarter" idx="1"/>
          </p:nvPr>
        </p:nvSpPr>
        <p:spPr>
          <a:xfrm>
            <a:off x="558996" y="1053213"/>
            <a:ext cx="3053464" cy="383940"/>
          </a:xfrm>
        </p:spPr>
        <p:txBody>
          <a:bodyPr>
            <a:normAutofit lnSpcReduction="10000"/>
          </a:bodyPr>
          <a:lstStyle/>
          <a:p>
            <a:pPr algn="ctr"/>
            <a:r>
              <a:rPr lang="en-US" dirty="0" smtClean="0"/>
              <a:t>Fast (Low Latency)</a:t>
            </a:r>
          </a:p>
        </p:txBody>
      </p:sp>
      <p:pic>
        <p:nvPicPr>
          <p:cNvPr id="17" name="Picture 16"/>
          <p:cNvPicPr>
            <a:picLocks noChangeAspect="1"/>
          </p:cNvPicPr>
          <p:nvPr/>
        </p:nvPicPr>
        <p:blipFill>
          <a:blip r:embed="rId6"/>
          <a:stretch>
            <a:fillRect/>
          </a:stretch>
        </p:blipFill>
        <p:spPr>
          <a:xfrm>
            <a:off x="5168098" y="3710204"/>
            <a:ext cx="3279754" cy="1229908"/>
          </a:xfrm>
          <a:prstGeom prst="rect">
            <a:avLst/>
          </a:prstGeom>
        </p:spPr>
      </p:pic>
    </p:spTree>
    <p:extLst>
      <p:ext uri="{BB962C8B-B14F-4D97-AF65-F5344CB8AC3E}">
        <p14:creationId xmlns:p14="http://schemas.microsoft.com/office/powerpoint/2010/main" val="1729602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4159" y="3634687"/>
            <a:ext cx="2064338" cy="563000"/>
          </a:xfrm>
          <a:prstGeom prst="rect">
            <a:avLst/>
          </a:prstGeom>
        </p:spPr>
      </p:pic>
      <p:pic>
        <p:nvPicPr>
          <p:cNvPr id="12" name="Picture 11"/>
          <p:cNvPicPr>
            <a:picLocks noChangeAspect="1"/>
          </p:cNvPicPr>
          <p:nvPr/>
        </p:nvPicPr>
        <p:blipFill>
          <a:blip r:embed="rId4"/>
          <a:stretch>
            <a:fillRect/>
          </a:stretch>
        </p:blipFill>
        <p:spPr>
          <a:xfrm>
            <a:off x="4433070" y="2324236"/>
            <a:ext cx="1275652" cy="956737"/>
          </a:xfrm>
          <a:prstGeom prst="rect">
            <a:avLst/>
          </a:prstGeom>
        </p:spPr>
      </p:pic>
      <p:sp>
        <p:nvSpPr>
          <p:cNvPr id="188" name="Title 1"/>
          <p:cNvSpPr>
            <a:spLocks noGrp="1"/>
          </p:cNvSpPr>
          <p:nvPr>
            <p:ph type="title"/>
          </p:nvPr>
        </p:nvSpPr>
        <p:spPr/>
        <p:txBody>
          <a:bodyPr>
            <a:normAutofit/>
          </a:bodyPr>
          <a:lstStyle/>
          <a:p>
            <a:r>
              <a:rPr lang="en-US" dirty="0" smtClean="0"/>
              <a:t>DataStax Use Cases</a:t>
            </a:r>
            <a:endParaRPr lang="en-US" dirty="0"/>
          </a:p>
        </p:txBody>
      </p:sp>
      <p:sp>
        <p:nvSpPr>
          <p:cNvPr id="10" name="Content Placeholder 9"/>
          <p:cNvSpPr>
            <a:spLocks noGrp="1"/>
          </p:cNvSpPr>
          <p:nvPr>
            <p:ph idx="1"/>
          </p:nvPr>
        </p:nvSpPr>
        <p:spPr/>
        <p:txBody>
          <a:bodyPr>
            <a:normAutofit/>
          </a:bodyPr>
          <a:lstStyle/>
          <a:p>
            <a:pPr marL="285743" indent="-285743">
              <a:lnSpc>
                <a:spcPct val="110000"/>
              </a:lnSpc>
            </a:pPr>
            <a:r>
              <a:rPr lang="en-US" sz="1800" dirty="0">
                <a:latin typeface="Helvetica Neue"/>
                <a:cs typeface="Helvetica Neue"/>
              </a:rPr>
              <a:t>MDM: Customer 360</a:t>
            </a:r>
            <a:r>
              <a:rPr lang="en-US" sz="1800" dirty="0" smtClean="0">
                <a:latin typeface="Helvetica Neue"/>
                <a:cs typeface="Helvetica Neue"/>
              </a:rPr>
              <a:t>, Product </a:t>
            </a:r>
            <a:r>
              <a:rPr lang="en-US" sz="1800" dirty="0">
                <a:latin typeface="Helvetica Neue"/>
                <a:cs typeface="Helvetica Neue"/>
              </a:rPr>
              <a:t>Catalog</a:t>
            </a:r>
          </a:p>
          <a:p>
            <a:pPr marL="285743" indent="-285743">
              <a:lnSpc>
                <a:spcPct val="110000"/>
              </a:lnSpc>
            </a:pPr>
            <a:r>
              <a:rPr lang="en-US" sz="1800" dirty="0" smtClean="0">
                <a:latin typeface="Helvetica Neue"/>
                <a:cs typeface="Helvetica Neue"/>
              </a:rPr>
              <a:t>Personalization and Recommendation</a:t>
            </a:r>
            <a:endParaRPr lang="en-US" sz="1800" dirty="0">
              <a:latin typeface="Helvetica Neue"/>
              <a:cs typeface="Helvetica Neue"/>
            </a:endParaRPr>
          </a:p>
          <a:p>
            <a:pPr marL="285743" indent="-285743">
              <a:lnSpc>
                <a:spcPct val="110000"/>
              </a:lnSpc>
            </a:pPr>
            <a:r>
              <a:rPr lang="en-US" sz="1800" dirty="0">
                <a:latin typeface="Helvetica Neue"/>
                <a:cs typeface="Helvetica Neue"/>
              </a:rPr>
              <a:t>Internet of </a:t>
            </a:r>
            <a:r>
              <a:rPr lang="en-US" sz="1800" dirty="0" smtClean="0">
                <a:latin typeface="Helvetica Neue"/>
                <a:cs typeface="Helvetica Neue"/>
              </a:rPr>
              <a:t>Things and Time Series</a:t>
            </a:r>
            <a:endParaRPr lang="en-US" sz="1800" dirty="0">
              <a:latin typeface="Helvetica Neue"/>
              <a:cs typeface="Helvetica Neue"/>
            </a:endParaRPr>
          </a:p>
          <a:p>
            <a:pPr marL="285743" indent="-285743">
              <a:lnSpc>
                <a:spcPct val="110000"/>
              </a:lnSpc>
            </a:pPr>
            <a:r>
              <a:rPr lang="en-US" sz="1800" dirty="0">
                <a:latin typeface="Helvetica Neue"/>
                <a:cs typeface="Helvetica Neue"/>
              </a:rPr>
              <a:t>Fraud Detection</a:t>
            </a:r>
          </a:p>
          <a:p>
            <a:pPr marL="285743" indent="-285743">
              <a:lnSpc>
                <a:spcPct val="110000"/>
              </a:lnSpc>
            </a:pPr>
            <a:r>
              <a:rPr lang="en-US" sz="1800" dirty="0">
                <a:latin typeface="Helvetica Neue"/>
                <a:cs typeface="Helvetica Neue"/>
              </a:rPr>
              <a:t>List Management</a:t>
            </a:r>
          </a:p>
          <a:p>
            <a:pPr marL="285743" indent="-285743">
              <a:lnSpc>
                <a:spcPct val="110000"/>
              </a:lnSpc>
            </a:pPr>
            <a:r>
              <a:rPr lang="en-US" sz="1800" dirty="0">
                <a:latin typeface="Helvetica Neue"/>
                <a:cs typeface="Helvetica Neue"/>
              </a:rPr>
              <a:t>Messaging</a:t>
            </a:r>
          </a:p>
          <a:p>
            <a:pPr marL="285743" indent="-285743">
              <a:lnSpc>
                <a:spcPct val="110000"/>
              </a:lnSpc>
            </a:pPr>
            <a:r>
              <a:rPr lang="en-US" sz="1800" dirty="0">
                <a:latin typeface="Helvetica Neue"/>
                <a:cs typeface="Helvetica Neue"/>
              </a:rPr>
              <a:t>Inventory Management</a:t>
            </a:r>
          </a:p>
          <a:p>
            <a:pPr marL="285743" indent="-285743">
              <a:lnSpc>
                <a:spcPct val="110000"/>
              </a:lnSpc>
            </a:pPr>
            <a:r>
              <a:rPr lang="en-US" sz="1800" dirty="0">
                <a:latin typeface="Helvetica Neue"/>
                <a:cs typeface="Helvetica Neue"/>
              </a:rPr>
              <a:t>Authentication</a:t>
            </a:r>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18</a:t>
            </a:fld>
            <a:endParaRPr lang="en-US" dirty="0"/>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61562" y="2461883"/>
            <a:ext cx="1063832" cy="40139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80574" y="3319588"/>
            <a:ext cx="920031" cy="39101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61785" y="1466646"/>
            <a:ext cx="1670831" cy="509049"/>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16783" y="2589699"/>
            <a:ext cx="1216446" cy="407573"/>
          </a:xfrm>
          <a:prstGeom prst="rect">
            <a:avLst/>
          </a:prstGeom>
        </p:spPr>
      </p:pic>
      <p:pic>
        <p:nvPicPr>
          <p:cNvPr id="13" name="Picture 12"/>
          <p:cNvPicPr>
            <a:picLocks noChangeAspect="1"/>
          </p:cNvPicPr>
          <p:nvPr/>
        </p:nvPicPr>
        <p:blipFill>
          <a:blip r:embed="rId9"/>
          <a:stretch>
            <a:fillRect/>
          </a:stretch>
        </p:blipFill>
        <p:spPr>
          <a:xfrm>
            <a:off x="6097556" y="3461504"/>
            <a:ext cx="1168618" cy="602226"/>
          </a:xfrm>
          <a:prstGeom prst="rect">
            <a:avLst/>
          </a:prstGeom>
        </p:spPr>
      </p:pic>
      <p:pic>
        <p:nvPicPr>
          <p:cNvPr id="14" name="Picture 13"/>
          <p:cNvPicPr>
            <a:picLocks noChangeAspect="1"/>
          </p:cNvPicPr>
          <p:nvPr/>
        </p:nvPicPr>
        <p:blipFill>
          <a:blip r:embed="rId10"/>
          <a:stretch>
            <a:fillRect/>
          </a:stretch>
        </p:blipFill>
        <p:spPr>
          <a:xfrm>
            <a:off x="7223856" y="4025759"/>
            <a:ext cx="1479584" cy="403522"/>
          </a:xfrm>
          <a:prstGeom prst="rect">
            <a:avLst/>
          </a:prstGeom>
        </p:spPr>
      </p:pic>
      <p:pic>
        <p:nvPicPr>
          <p:cNvPr id="6" name="Picture 5" descr="tt_logo_horz_endorse_rgb_po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3677" y="1176866"/>
            <a:ext cx="1557897" cy="418971"/>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821349" y="2030907"/>
            <a:ext cx="1591747" cy="318348"/>
          </a:xfrm>
          <a:prstGeom prst="rect">
            <a:avLst/>
          </a:prstGeom>
        </p:spPr>
      </p:pic>
      <p:pic>
        <p:nvPicPr>
          <p:cNvPr id="18" name="Picture 17"/>
          <p:cNvPicPr>
            <a:picLocks noChangeAspect="1"/>
          </p:cNvPicPr>
          <p:nvPr/>
        </p:nvPicPr>
        <p:blipFill>
          <a:blip r:embed="rId13"/>
          <a:stretch>
            <a:fillRect/>
          </a:stretch>
        </p:blipFill>
        <p:spPr>
          <a:xfrm>
            <a:off x="6686363" y="1851198"/>
            <a:ext cx="1417172" cy="485638"/>
          </a:xfrm>
          <a:prstGeom prst="rect">
            <a:avLst/>
          </a:prstGeom>
        </p:spPr>
      </p:pic>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376573" y="3143418"/>
            <a:ext cx="1435048" cy="308996"/>
          </a:xfrm>
          <a:prstGeom prst="rect">
            <a:avLst/>
          </a:prstGeom>
        </p:spPr>
      </p:pic>
      <p:pic>
        <p:nvPicPr>
          <p:cNvPr id="19" name="Picture 18" descr="G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31076" y="1426662"/>
            <a:ext cx="566727" cy="566727"/>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85665" y="837500"/>
            <a:ext cx="560001" cy="383622"/>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12005" y="2688232"/>
            <a:ext cx="587291" cy="469834"/>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376" y="2103924"/>
            <a:ext cx="501704" cy="243606"/>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53933" y="1388533"/>
            <a:ext cx="528143" cy="528143"/>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23508" y="1303176"/>
            <a:ext cx="1009876" cy="271622"/>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74930" y="1617134"/>
            <a:ext cx="959446" cy="423331"/>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00359" y="3606393"/>
            <a:ext cx="595469" cy="313675"/>
          </a:xfrm>
          <a:prstGeom prst="rect">
            <a:avLst/>
          </a:prstGeom>
        </p:spPr>
      </p:pic>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64404" y="4538137"/>
            <a:ext cx="901241" cy="242642"/>
          </a:xfrm>
          <a:prstGeom prst="rect">
            <a:avLst/>
          </a:prstGeom>
        </p:spPr>
      </p:pic>
      <p:pic>
        <p:nvPicPr>
          <p:cNvPr id="31" name="Picture 3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59269" y="420894"/>
            <a:ext cx="1032715" cy="180239"/>
          </a:xfrm>
          <a:prstGeom prst="rect">
            <a:avLst/>
          </a:prstGeom>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369657" y="4246725"/>
            <a:ext cx="508085" cy="508085"/>
          </a:xfrm>
          <a:prstGeom prst="rect">
            <a:avLst/>
          </a:prstGeom>
        </p:spPr>
      </p:pic>
      <p:pic>
        <p:nvPicPr>
          <p:cNvPr id="34" name="Picture 3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89969" y="3159667"/>
            <a:ext cx="1343005" cy="464065"/>
          </a:xfrm>
          <a:prstGeom prst="rect">
            <a:avLst/>
          </a:prstGeom>
        </p:spPr>
      </p:pic>
      <p:pic>
        <p:nvPicPr>
          <p:cNvPr id="35" name="Picture 3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26851" y="2506136"/>
            <a:ext cx="693184" cy="457206"/>
          </a:xfrm>
          <a:prstGeom prst="rect">
            <a:avLst/>
          </a:prstGeom>
        </p:spPr>
      </p:pic>
      <p:pic>
        <p:nvPicPr>
          <p:cNvPr id="36" name="Picture 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38068" y="1948464"/>
            <a:ext cx="829732" cy="608470"/>
          </a:xfrm>
          <a:prstGeom prst="rect">
            <a:avLst/>
          </a:prstGeom>
        </p:spPr>
      </p:pic>
      <p:pic>
        <p:nvPicPr>
          <p:cNvPr id="37" name="Picture 3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291299" y="287866"/>
            <a:ext cx="1570893" cy="270934"/>
          </a:xfrm>
          <a:prstGeom prst="rect">
            <a:avLst/>
          </a:prstGeom>
        </p:spPr>
      </p:pic>
      <p:pic>
        <p:nvPicPr>
          <p:cNvPr id="38" name="Picture 3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45628" y="3168515"/>
            <a:ext cx="806854" cy="268952"/>
          </a:xfrm>
          <a:prstGeom prst="rect">
            <a:avLst/>
          </a:prstGeom>
        </p:spPr>
      </p:pic>
      <p:pic>
        <p:nvPicPr>
          <p:cNvPr id="41" name="Picture 4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24079" y="3666069"/>
            <a:ext cx="794586" cy="365441"/>
          </a:xfrm>
          <a:prstGeom prst="rect">
            <a:avLst/>
          </a:prstGeom>
        </p:spPr>
      </p:pic>
      <p:pic>
        <p:nvPicPr>
          <p:cNvPr id="42" name="Picture 4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34051" y="4318000"/>
            <a:ext cx="1135222" cy="431801"/>
          </a:xfrm>
          <a:prstGeom prst="rect">
            <a:avLst/>
          </a:prstGeom>
        </p:spPr>
      </p:pic>
      <p:pic>
        <p:nvPicPr>
          <p:cNvPr id="44" name="Picture 4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20103" y="3725791"/>
            <a:ext cx="1269301" cy="363612"/>
          </a:xfrm>
          <a:prstGeom prst="rect">
            <a:avLst/>
          </a:prstGeom>
        </p:spPr>
      </p:pic>
      <p:pic>
        <p:nvPicPr>
          <p:cNvPr id="45" name="Picture 4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334805" y="783959"/>
            <a:ext cx="600576" cy="316707"/>
          </a:xfrm>
          <a:prstGeom prst="rect">
            <a:avLst/>
          </a:prstGeom>
        </p:spPr>
      </p:pic>
      <p:pic>
        <p:nvPicPr>
          <p:cNvPr id="47" name="Picture 4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637483" y="4108531"/>
            <a:ext cx="1362125" cy="353404"/>
          </a:xfrm>
          <a:prstGeom prst="rect">
            <a:avLst/>
          </a:prstGeom>
        </p:spPr>
      </p:pic>
      <p:pic>
        <p:nvPicPr>
          <p:cNvPr id="49" name="Picture 4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778617" y="752240"/>
            <a:ext cx="516995" cy="534690"/>
          </a:xfrm>
          <a:prstGeom prst="rect">
            <a:avLst/>
          </a:prstGeom>
        </p:spPr>
      </p:pic>
      <p:pic>
        <p:nvPicPr>
          <p:cNvPr id="50" name="Picture 49"/>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584422" y="359887"/>
            <a:ext cx="387644" cy="596845"/>
          </a:xfrm>
          <a:prstGeom prst="rect">
            <a:avLst/>
          </a:prstGeom>
        </p:spPr>
      </p:pic>
      <p:pic>
        <p:nvPicPr>
          <p:cNvPr id="54" name="Picture 53"/>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058588" y="4284208"/>
            <a:ext cx="693029" cy="465592"/>
          </a:xfrm>
          <a:prstGeom prst="rect">
            <a:avLst/>
          </a:prstGeom>
        </p:spPr>
      </p:pic>
      <p:pic>
        <p:nvPicPr>
          <p:cNvPr id="55" name="Picture 54"/>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866378" y="4112051"/>
            <a:ext cx="577688" cy="526313"/>
          </a:xfrm>
          <a:prstGeom prst="rect">
            <a:avLst/>
          </a:prstGeom>
        </p:spPr>
      </p:pic>
      <p:pic>
        <p:nvPicPr>
          <p:cNvPr id="56" name="Picture 5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617656" y="4581567"/>
            <a:ext cx="1149661" cy="269837"/>
          </a:xfrm>
          <a:prstGeom prst="rect">
            <a:avLst/>
          </a:prstGeom>
        </p:spPr>
      </p:pic>
      <p:pic>
        <p:nvPicPr>
          <p:cNvPr id="29" name="Picture 2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199961" y="770465"/>
            <a:ext cx="720742" cy="375165"/>
          </a:xfrm>
          <a:prstGeom prst="rect">
            <a:avLst/>
          </a:prstGeom>
        </p:spPr>
      </p:pic>
    </p:spTree>
    <p:extLst>
      <p:ext uri="{BB962C8B-B14F-4D97-AF65-F5344CB8AC3E}">
        <p14:creationId xmlns:p14="http://schemas.microsoft.com/office/powerpoint/2010/main" val="358274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Cassandra</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19</a:t>
            </a:fld>
            <a:endParaRPr lang="en-US"/>
          </a:p>
        </p:txBody>
      </p:sp>
    </p:spTree>
    <p:extLst>
      <p:ext uri="{BB962C8B-B14F-4D97-AF65-F5344CB8AC3E}">
        <p14:creationId xmlns:p14="http://schemas.microsoft.com/office/powerpoint/2010/main" val="4274302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Content and Session Time</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pPr>
              <a:buClr>
                <a:schemeClr val="tx1">
                  <a:lumMod val="75000"/>
                  <a:lumOff val="25000"/>
                </a:schemeClr>
              </a:buClr>
            </a:pPr>
            <a:r>
              <a:rPr lang="en-US" sz="2400" dirty="0" smtClean="0"/>
              <a:t>This content is designed for a 4 hour tech day</a:t>
            </a:r>
          </a:p>
          <a:p>
            <a:pPr>
              <a:buClr>
                <a:schemeClr val="tx1">
                  <a:lumMod val="75000"/>
                  <a:lumOff val="25000"/>
                </a:schemeClr>
              </a:buClr>
            </a:pPr>
            <a:endParaRPr lang="en-US" sz="2400" dirty="0"/>
          </a:p>
          <a:p>
            <a:pPr>
              <a:buClr>
                <a:schemeClr val="tx1">
                  <a:lumMod val="75000"/>
                  <a:lumOff val="25000"/>
                </a:schemeClr>
              </a:buClr>
            </a:pPr>
            <a:r>
              <a:rPr lang="en-US" sz="2400" dirty="0" smtClean="0"/>
              <a:t>The scope used for a 2 hour session might exclude</a:t>
            </a:r>
          </a:p>
          <a:p>
            <a:pPr marL="342900" indent="-342900">
              <a:buClr>
                <a:schemeClr val="tx1">
                  <a:lumMod val="75000"/>
                  <a:lumOff val="25000"/>
                </a:schemeClr>
              </a:buClr>
              <a:buFont typeface="Arial"/>
              <a:buChar char="•"/>
            </a:pPr>
            <a:r>
              <a:rPr lang="en-US" sz="2400" dirty="0" smtClean="0"/>
              <a:t>Primary Key Exercise and/or Consistency Hands On</a:t>
            </a:r>
          </a:p>
          <a:p>
            <a:pPr marL="342900" indent="-342900">
              <a:buClr>
                <a:schemeClr val="tx1">
                  <a:lumMod val="75000"/>
                  <a:lumOff val="25000"/>
                </a:schemeClr>
              </a:buClr>
              <a:buFont typeface="Arial"/>
              <a:buChar char="•"/>
            </a:pPr>
            <a:r>
              <a:rPr lang="en-US" sz="2400" dirty="0" smtClean="0"/>
              <a:t>Cassandra Architecture Demo (Always On Demo)</a:t>
            </a:r>
          </a:p>
          <a:p>
            <a:pPr marL="342900" indent="-342900">
              <a:buClr>
                <a:schemeClr val="tx1">
                  <a:lumMod val="75000"/>
                  <a:lumOff val="25000"/>
                </a:schemeClr>
              </a:buClr>
              <a:buFont typeface="Arial"/>
              <a:buChar char="•"/>
            </a:pPr>
            <a:r>
              <a:rPr lang="en-US" sz="2400" dirty="0" smtClean="0"/>
              <a:t>Ops</a:t>
            </a:r>
          </a:p>
          <a:p>
            <a:pPr marL="342900" indent="-342900">
              <a:buClr>
                <a:schemeClr val="tx1">
                  <a:lumMod val="75000"/>
                  <a:lumOff val="25000"/>
                </a:schemeClr>
              </a:buClr>
              <a:buFont typeface="Arial"/>
              <a:buChar char="•"/>
            </a:pPr>
            <a:r>
              <a:rPr lang="en-US" sz="2400" dirty="0" smtClean="0"/>
              <a:t>Reference Architecture</a:t>
            </a:r>
          </a:p>
          <a:p>
            <a:endParaRPr lang="en-US" sz="2400" dirty="0"/>
          </a:p>
        </p:txBody>
      </p:sp>
    </p:spTree>
    <p:extLst>
      <p:ext uri="{BB962C8B-B14F-4D97-AF65-F5344CB8AC3E}">
        <p14:creationId xmlns:p14="http://schemas.microsoft.com/office/powerpoint/2010/main" val="2628767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20</a:t>
            </a:fld>
            <a:endParaRPr lang="en-US"/>
          </a:p>
        </p:txBody>
      </p:sp>
      <p:sp>
        <p:nvSpPr>
          <p:cNvPr id="6" name="Title 5"/>
          <p:cNvSpPr>
            <a:spLocks noGrp="1"/>
          </p:cNvSpPr>
          <p:nvPr>
            <p:ph type="title"/>
          </p:nvPr>
        </p:nvSpPr>
        <p:spPr/>
        <p:txBody>
          <a:bodyPr/>
          <a:lstStyle/>
          <a:p>
            <a:r>
              <a:rPr lang="en-US" dirty="0" smtClean="0"/>
              <a:t>Hands On Cassandra Data Model</a:t>
            </a:r>
            <a:endParaRPr lang="en-US" dirty="0"/>
          </a:p>
        </p:txBody>
      </p:sp>
      <p:grpSp>
        <p:nvGrpSpPr>
          <p:cNvPr id="7" name="Group 6"/>
          <p:cNvGrpSpPr/>
          <p:nvPr/>
        </p:nvGrpSpPr>
        <p:grpSpPr>
          <a:xfrm>
            <a:off x="685800" y="1104135"/>
            <a:ext cx="7848600" cy="3389921"/>
            <a:chOff x="838200" y="350625"/>
            <a:chExt cx="7543800" cy="5821575"/>
          </a:xfrm>
        </p:grpSpPr>
        <p:sp>
          <p:nvSpPr>
            <p:cNvPr id="8" name="Rounded Rectangle 7"/>
            <p:cNvSpPr/>
            <p:nvPr/>
          </p:nvSpPr>
          <p:spPr>
            <a:xfrm>
              <a:off x="838200" y="533400"/>
              <a:ext cx="7543800" cy="563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9" name="Rectangle 8"/>
            <p:cNvSpPr/>
            <p:nvPr/>
          </p:nvSpPr>
          <p:spPr>
            <a:xfrm>
              <a:off x="1717829" y="350625"/>
              <a:ext cx="163830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latin typeface="Helvetica Neue"/>
                  <a:cs typeface="Helvetica Neue"/>
                </a:rPr>
                <a:t>Keyspace</a:t>
              </a:r>
              <a:endParaRPr lang="en-US" sz="1600" dirty="0">
                <a:solidFill>
                  <a:schemeClr val="tx1"/>
                </a:solidFill>
                <a:latin typeface="Helvetica Neue"/>
                <a:cs typeface="Helvetica Neue"/>
              </a:endParaRPr>
            </a:p>
          </p:txBody>
        </p:sp>
      </p:grpSp>
      <p:grpSp>
        <p:nvGrpSpPr>
          <p:cNvPr id="10" name="Group 9"/>
          <p:cNvGrpSpPr/>
          <p:nvPr/>
        </p:nvGrpSpPr>
        <p:grpSpPr>
          <a:xfrm>
            <a:off x="1320034" y="1379329"/>
            <a:ext cx="6580139" cy="2759468"/>
            <a:chOff x="1447800" y="952499"/>
            <a:chExt cx="6324600" cy="4533901"/>
          </a:xfrm>
        </p:grpSpPr>
        <p:sp>
          <p:nvSpPr>
            <p:cNvPr id="11" name="Rounded Rectangle 10"/>
            <p:cNvSpPr/>
            <p:nvPr/>
          </p:nvSpPr>
          <p:spPr>
            <a:xfrm>
              <a:off x="1447800" y="1143000"/>
              <a:ext cx="6324600" cy="434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2" name="Rectangle 11"/>
            <p:cNvSpPr/>
            <p:nvPr/>
          </p:nvSpPr>
          <p:spPr>
            <a:xfrm>
              <a:off x="2165021" y="952499"/>
              <a:ext cx="1191106" cy="378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chemeClr val="tx1"/>
                  </a:solidFill>
                  <a:latin typeface="Helvetica Neue"/>
                  <a:cs typeface="Helvetica Neue"/>
                </a:rPr>
                <a:t>Table</a:t>
              </a:r>
              <a:endParaRPr lang="en-US" sz="1600" dirty="0">
                <a:solidFill>
                  <a:schemeClr val="tx1"/>
                </a:solidFill>
                <a:latin typeface="Helvetica Neue"/>
                <a:cs typeface="Helvetica Neue"/>
              </a:endParaRPr>
            </a:p>
          </p:txBody>
        </p:sp>
      </p:grpSp>
      <p:grpSp>
        <p:nvGrpSpPr>
          <p:cNvPr id="13" name="Group 12"/>
          <p:cNvGrpSpPr/>
          <p:nvPr/>
        </p:nvGrpSpPr>
        <p:grpSpPr>
          <a:xfrm>
            <a:off x="1835346" y="1600514"/>
            <a:ext cx="5549515" cy="2191904"/>
            <a:chOff x="1905000" y="1485900"/>
            <a:chExt cx="5334000" cy="3314700"/>
          </a:xfrm>
        </p:grpSpPr>
        <p:sp>
          <p:nvSpPr>
            <p:cNvPr id="14" name="Rounded Rectangle 13"/>
            <p:cNvSpPr/>
            <p:nvPr/>
          </p:nvSpPr>
          <p:spPr>
            <a:xfrm>
              <a:off x="1905000" y="1752600"/>
              <a:ext cx="5334000" cy="304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Helvetica Neue"/>
                <a:cs typeface="Helvetica Neue"/>
              </a:endParaRPr>
            </a:p>
          </p:txBody>
        </p:sp>
        <p:sp>
          <p:nvSpPr>
            <p:cNvPr id="15" name="Rectangle 14"/>
            <p:cNvSpPr/>
            <p:nvPr/>
          </p:nvSpPr>
          <p:spPr>
            <a:xfrm>
              <a:off x="2667000" y="1485900"/>
              <a:ext cx="7620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Rows</a:t>
              </a:r>
              <a:endParaRPr lang="en-US" sz="1600" dirty="0">
                <a:solidFill>
                  <a:schemeClr val="tx1"/>
                </a:solidFill>
                <a:latin typeface="Helvetica Neue"/>
                <a:cs typeface="Helvetica Neue"/>
              </a:endParaRPr>
            </a:p>
          </p:txBody>
        </p:sp>
      </p:grpSp>
      <p:grpSp>
        <p:nvGrpSpPr>
          <p:cNvPr id="16" name="Group 15"/>
          <p:cNvGrpSpPr/>
          <p:nvPr/>
        </p:nvGrpSpPr>
        <p:grpSpPr>
          <a:xfrm>
            <a:off x="2426394" y="1872667"/>
            <a:ext cx="4331494" cy="1582253"/>
            <a:chOff x="2895600" y="2095500"/>
            <a:chExt cx="3505200" cy="2019300"/>
          </a:xfrm>
        </p:grpSpPr>
        <p:sp>
          <p:nvSpPr>
            <p:cNvPr id="17" name="Rounded Rectangle 16"/>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18" name="Rectangle 17"/>
            <p:cNvSpPr/>
            <p:nvPr/>
          </p:nvSpPr>
          <p:spPr>
            <a:xfrm>
              <a:off x="3341876" y="2095500"/>
              <a:ext cx="1166084" cy="50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Columns</a:t>
              </a:r>
              <a:endParaRPr lang="en-US" sz="1600" dirty="0">
                <a:solidFill>
                  <a:schemeClr val="tx1"/>
                </a:solidFill>
                <a:latin typeface="Helvetica Neue"/>
                <a:cs typeface="Helvetica Neue"/>
              </a:endParaRPr>
            </a:p>
          </p:txBody>
        </p:sp>
      </p:grpSp>
      <p:grpSp>
        <p:nvGrpSpPr>
          <p:cNvPr id="19" name="Group 18"/>
          <p:cNvGrpSpPr/>
          <p:nvPr/>
        </p:nvGrpSpPr>
        <p:grpSpPr>
          <a:xfrm>
            <a:off x="3023515" y="2174250"/>
            <a:ext cx="3137252" cy="985633"/>
            <a:chOff x="2895600" y="1971870"/>
            <a:chExt cx="3505200" cy="2142930"/>
          </a:xfrm>
        </p:grpSpPr>
        <p:sp>
          <p:nvSpPr>
            <p:cNvPr id="20" name="Rounded Rectangle 19"/>
            <p:cNvSpPr/>
            <p:nvPr/>
          </p:nvSpPr>
          <p:spPr>
            <a:xfrm>
              <a:off x="2895600" y="2362200"/>
              <a:ext cx="3505200" cy="17526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Helvetica Neue"/>
                <a:cs typeface="Helvetica Neue"/>
              </a:endParaRPr>
            </a:p>
          </p:txBody>
        </p:sp>
        <p:sp>
          <p:nvSpPr>
            <p:cNvPr id="21" name="Rectangle 20"/>
            <p:cNvSpPr/>
            <p:nvPr/>
          </p:nvSpPr>
          <p:spPr>
            <a:xfrm>
              <a:off x="3352800" y="1971870"/>
              <a:ext cx="2514336" cy="780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Helvetica Neue"/>
                  <a:cs typeface="Helvetica Neue"/>
                </a:rPr>
                <a:t>Collections/UDTs</a:t>
              </a:r>
              <a:endParaRPr lang="en-US" sz="1600" dirty="0">
                <a:solidFill>
                  <a:schemeClr val="tx1"/>
                </a:solidFill>
                <a:latin typeface="Helvetica Neue"/>
                <a:cs typeface="Helvetica Neue"/>
              </a:endParaRPr>
            </a:p>
          </p:txBody>
        </p:sp>
      </p:grpSp>
    </p:spTree>
    <p:extLst>
      <p:ext uri="{BB962C8B-B14F-4D97-AF65-F5344CB8AC3E}">
        <p14:creationId xmlns:p14="http://schemas.microsoft.com/office/powerpoint/2010/main" val="207321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Secret Sauce: PRIMARY KEY</a:t>
            </a:r>
            <a:endParaRPr lang="en-US" dirty="0"/>
          </a:p>
        </p:txBody>
      </p:sp>
      <p:sp>
        <p:nvSpPr>
          <p:cNvPr id="5" name="AutoShape 4"/>
          <p:cNvSpPr>
            <a:spLocks/>
          </p:cNvSpPr>
          <p:nvPr/>
        </p:nvSpPr>
        <p:spPr bwMode="auto">
          <a:xfrm>
            <a:off x="1457321" y="926568"/>
            <a:ext cx="6757524" cy="4034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dirty="0">
                <a:solidFill>
                  <a:schemeClr val="tx1">
                    <a:lumMod val="75000"/>
                    <a:lumOff val="25000"/>
                  </a:schemeClr>
                </a:solidFill>
                <a:latin typeface="Helvetica Neue"/>
                <a:cs typeface="Helvetica Neue"/>
                <a:sym typeface="Courier" charset="0"/>
              </a:rPr>
              <a:t>create table </a:t>
            </a:r>
            <a:r>
              <a:rPr lang="en-US" dirty="0" smtClean="0">
                <a:solidFill>
                  <a:schemeClr val="tx1">
                    <a:lumMod val="75000"/>
                    <a:lumOff val="25000"/>
                  </a:schemeClr>
                </a:solidFill>
                <a:latin typeface="Helvetica Neue"/>
                <a:cs typeface="Helvetica Neue"/>
                <a:sym typeface="Courier" charset="0"/>
              </a:rPr>
              <a:t>sentiment(</a:t>
            </a:r>
          </a:p>
          <a:p>
            <a:pPr>
              <a:buClrTx/>
              <a:buFontTx/>
              <a:buNone/>
            </a:pPr>
            <a:r>
              <a:rPr lang="en-US" dirty="0">
                <a:solidFill>
                  <a:schemeClr val="tx1">
                    <a:lumMod val="75000"/>
                    <a:lumOff val="25000"/>
                  </a:schemeClr>
                </a:solidFill>
                <a:latin typeface="Helvetica Neue"/>
                <a:cs typeface="Helvetica Neue"/>
                <a:sym typeface="Courier" charset="0"/>
              </a:rPr>
              <a:t>	body text,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message content</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a:solidFill>
                  <a:schemeClr val="tx1">
                    <a:lumMod val="75000"/>
                    <a:lumOff val="25000"/>
                  </a:schemeClr>
                </a:solidFill>
                <a:latin typeface="Helvetica Neue"/>
                <a:cs typeface="Helvetica Neue"/>
                <a:sym typeface="Courier" charset="0"/>
              </a:rPr>
              <a:t>dt</a:t>
            </a:r>
            <a:r>
              <a:rPr lang="en-US" dirty="0">
                <a:solidFill>
                  <a:schemeClr val="tx1">
                    <a:lumMod val="75000"/>
                    <a:lumOff val="25000"/>
                  </a:schemeClr>
                </a:solidFill>
                <a:latin typeface="Helvetica Neue"/>
                <a:cs typeface="Helvetica Neue"/>
                <a:sym typeface="Courier" charset="0"/>
              </a:rPr>
              <a:t> date,					</a:t>
            </a:r>
            <a:r>
              <a:rPr lang="en-US" dirty="0" smtClean="0">
                <a:solidFill>
                  <a:schemeClr val="tx1">
                    <a:lumMod val="75000"/>
                    <a:lumOff val="25000"/>
                  </a:schemeClr>
                </a:solidFill>
                <a:latin typeface="Helvetica Neue"/>
                <a:cs typeface="Helvetica Neue"/>
                <a:sym typeface="Courier" charset="0"/>
              </a:rPr>
              <a:t>	/</a:t>
            </a:r>
            <a:r>
              <a:rPr lang="en-US" dirty="0">
                <a:solidFill>
                  <a:schemeClr val="tx1">
                    <a:lumMod val="75000"/>
                    <a:lumOff val="25000"/>
                  </a:schemeClr>
                </a:solidFill>
                <a:latin typeface="Helvetica Neue"/>
                <a:cs typeface="Helvetica Neue"/>
                <a:sym typeface="Courier" charset="0"/>
              </a:rPr>
              <a:t>/ timestamp of message</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err="1" smtClean="0">
                <a:solidFill>
                  <a:schemeClr val="tx1">
                    <a:lumMod val="75000"/>
                    <a:lumOff val="25000"/>
                  </a:schemeClr>
                </a:solidFill>
                <a:latin typeface="Helvetica Neue"/>
                <a:cs typeface="Helvetica Neue"/>
                <a:sym typeface="Courier" charset="0"/>
              </a:rPr>
              <a:t>ch</a:t>
            </a:r>
            <a:r>
              <a:rPr lang="en-US" dirty="0" smtClean="0">
                <a:solidFill>
                  <a:schemeClr val="tx1">
                    <a:lumMod val="75000"/>
                    <a:lumOff val="25000"/>
                  </a:schemeClr>
                </a:solidFill>
                <a:latin typeface="Helvetica Neue"/>
                <a:cs typeface="Helvetica Neue"/>
                <a:sym typeface="Courier" charset="0"/>
              </a:rPr>
              <a:t> text,						// social channel</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cu </a:t>
            </a:r>
            <a:r>
              <a:rPr lang="en-US" dirty="0" err="1" smtClean="0">
                <a:solidFill>
                  <a:schemeClr val="tx1">
                    <a:lumMod val="75000"/>
                    <a:lumOff val="25000"/>
                  </a:schemeClr>
                </a:solidFill>
                <a:latin typeface="Helvetica Neue"/>
                <a:cs typeface="Helvetica Neue"/>
                <a:sym typeface="Courier" charset="0"/>
              </a:rPr>
              <a:t>int</a:t>
            </a:r>
            <a:r>
              <a:rPr lang="en-US" dirty="0" smtClean="0">
                <a:solidFill>
                  <a:schemeClr val="tx1">
                    <a:lumMod val="75000"/>
                    <a:lumOff val="25000"/>
                  </a:schemeClr>
                </a:solidFill>
                <a:latin typeface="Helvetica Neue"/>
                <a:cs typeface="Helvetica Neue"/>
                <a:sym typeface="Courier" charset="0"/>
              </a:rPr>
              <a:t>,						// customer referenced</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sent </a:t>
            </a:r>
            <a:r>
              <a:rPr lang="en-US" dirty="0">
                <a:solidFill>
                  <a:schemeClr val="tx1">
                    <a:lumMod val="75000"/>
                    <a:lumOff val="25000"/>
                  </a:schemeClr>
                </a:solidFill>
                <a:latin typeface="Helvetica Neue"/>
                <a:cs typeface="Helvetica Neue"/>
                <a:sym typeface="Courier" charset="0"/>
              </a:rPr>
              <a:t>text</a:t>
            </a:r>
            <a:r>
              <a:rPr lang="en-US" dirty="0" smtClean="0">
                <a:solidFill>
                  <a:schemeClr val="tx1">
                    <a:lumMod val="75000"/>
                    <a:lumOff val="25000"/>
                  </a:schemeClr>
                </a:solidFill>
                <a:latin typeface="Helvetica Neue"/>
                <a:cs typeface="Helvetica Neue"/>
                <a:sym typeface="Courier" charset="0"/>
              </a:rPr>
              <a:t>,					// sentiment indicator</a:t>
            </a:r>
          </a:p>
          <a:p>
            <a:pPr>
              <a:buClrTx/>
              <a:buFontTx/>
              <a:buNone/>
            </a:pPr>
            <a:r>
              <a:rPr lang="en-US" dirty="0">
                <a:solidFill>
                  <a:schemeClr val="tx1">
                    <a:lumMod val="75000"/>
                    <a:lumOff val="25000"/>
                  </a:schemeClr>
                </a:solidFill>
                <a:latin typeface="Helvetica Neue"/>
                <a:cs typeface="Helvetica Neue"/>
                <a:sym typeface="Courier" charset="0"/>
              </a:rPr>
              <a:t>	</a:t>
            </a:r>
            <a:r>
              <a:rPr lang="en-US" dirty="0" smtClean="0">
                <a:solidFill>
                  <a:schemeClr val="tx1">
                    <a:lumMod val="75000"/>
                    <a:lumOff val="25000"/>
                  </a:schemeClr>
                </a:solidFill>
                <a:latin typeface="Helvetica Neue"/>
                <a:cs typeface="Helvetica Neue"/>
                <a:sym typeface="Courier" charset="0"/>
              </a:rPr>
              <a:t>PRIMARY </a:t>
            </a:r>
            <a:r>
              <a:rPr lang="en-US" dirty="0">
                <a:solidFill>
                  <a:schemeClr val="tx1">
                    <a:lumMod val="75000"/>
                    <a:lumOff val="25000"/>
                  </a:schemeClr>
                </a:solidFill>
                <a:latin typeface="Helvetica Neue"/>
                <a:cs typeface="Helvetica Neue"/>
                <a:sym typeface="Courier" charset="0"/>
              </a:rPr>
              <a:t>KEY</a:t>
            </a:r>
            <a:r>
              <a:rPr lang="en-US" dirty="0" smtClean="0">
                <a:solidFill>
                  <a:schemeClr val="tx1">
                    <a:lumMod val="75000"/>
                    <a:lumOff val="25000"/>
                  </a:schemeClr>
                </a:solidFill>
                <a:latin typeface="Helvetica Neue"/>
                <a:cs typeface="Helvetica Neue"/>
                <a:sym typeface="Courier" charset="0"/>
              </a:rPr>
              <a:t>(???????)</a:t>
            </a:r>
            <a:r>
              <a:rPr lang="en-US" dirty="0">
                <a:solidFill>
                  <a:schemeClr val="tx1">
                    <a:lumMod val="75000"/>
                    <a:lumOff val="25000"/>
                  </a:schemeClr>
                </a:solidFill>
                <a:latin typeface="Helvetica Neue"/>
                <a:cs typeface="Helvetica Neue"/>
                <a:sym typeface="Courier" charset="0"/>
              </a:rPr>
              <a:t>)</a:t>
            </a:r>
            <a:r>
              <a:rPr lang="en-US" dirty="0" smtClean="0">
                <a:solidFill>
                  <a:schemeClr val="tx1">
                    <a:lumMod val="75000"/>
                    <a:lumOff val="25000"/>
                  </a:schemeClr>
                </a:solidFill>
                <a:latin typeface="Helvetica Neue"/>
                <a:cs typeface="Helvetica Neue"/>
                <a:sym typeface="Courier" charset="0"/>
              </a:rPr>
              <a:t>;</a:t>
            </a:r>
          </a:p>
          <a:p>
            <a:pPr>
              <a:lnSpc>
                <a:spcPct val="120000"/>
              </a:lnSpc>
              <a:buClrTx/>
              <a:buFontTx/>
              <a:buNone/>
            </a:pPr>
            <a:endParaRPr lang="en-US" dirty="0">
              <a:solidFill>
                <a:schemeClr val="tx1">
                  <a:lumMod val="75000"/>
                  <a:lumOff val="25000"/>
                </a:schemeClr>
              </a:solidFill>
              <a:latin typeface="Helvetica Neue"/>
              <a:cs typeface="Helvetica Neue"/>
              <a:sym typeface="Courier" charset="0"/>
            </a:endParaRPr>
          </a:p>
          <a:p>
            <a:pPr>
              <a:lnSpc>
                <a:spcPct val="120000"/>
              </a:lnSpc>
              <a:buClrTx/>
              <a:buFontTx/>
              <a:buNone/>
            </a:pPr>
            <a:r>
              <a:rPr lang="en-US" dirty="0" smtClean="0">
                <a:solidFill>
                  <a:schemeClr val="tx1">
                    <a:lumMod val="75000"/>
                    <a:lumOff val="25000"/>
                  </a:schemeClr>
                </a:solidFill>
                <a:latin typeface="Helvetica Neue"/>
                <a:cs typeface="Helvetica Neue"/>
                <a:sym typeface="Courier" charset="0"/>
              </a:rPr>
              <a:t>				PRIMARY KEY (</a:t>
            </a:r>
            <a:r>
              <a:rPr lang="en-US" dirty="0" err="1" smtClean="0">
                <a:solidFill>
                  <a:schemeClr val="tx1">
                    <a:lumMod val="75000"/>
                    <a:lumOff val="25000"/>
                  </a:schemeClr>
                </a:solidFill>
                <a:latin typeface="Helvetica Neue"/>
                <a:cs typeface="Helvetica Neue"/>
                <a:sym typeface="Courier" charset="0"/>
              </a:rPr>
              <a:t>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endParaRPr lang="en-US" dirty="0">
              <a:solidFill>
                <a:schemeClr val="tx1">
                  <a:lumMod val="75000"/>
                  <a:lumOff val="25000"/>
                </a:schemeClr>
              </a:solidFill>
              <a:latin typeface="Helvetica Neue"/>
              <a:cs typeface="Helvetica Neue"/>
              <a:sym typeface="Courier" charset="0"/>
            </a:endParaRP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ch,cu,dt</a:t>
            </a:r>
            <a:r>
              <a:rPr lang="en-US" dirty="0" smtClean="0">
                <a:solidFill>
                  <a:schemeClr val="tx1">
                    <a:lumMod val="75000"/>
                    <a:lumOff val="25000"/>
                  </a:schemeClr>
                </a:solidFill>
                <a:latin typeface="Helvetica Neue"/>
                <a:cs typeface="Helvetica Neue"/>
                <a:sym typeface="Courier" charset="0"/>
              </a:rPr>
              <a:t>)  	</a:t>
            </a:r>
          </a:p>
          <a:p>
            <a:pPr>
              <a:lnSpc>
                <a:spcPct val="120000"/>
              </a:lnSpc>
            </a:pPr>
            <a:r>
              <a:rPr lang="en-US" dirty="0" smtClean="0">
                <a:solidFill>
                  <a:schemeClr val="tx1">
                    <a:lumMod val="75000"/>
                    <a:lumOff val="25000"/>
                  </a:schemeClr>
                </a:solidFill>
                <a:latin typeface="Helvetica Neue"/>
                <a:cs typeface="Helvetica Neue"/>
                <a:sym typeface="Courier" charset="0"/>
              </a:rPr>
              <a:t>				PRIMARY </a:t>
            </a:r>
            <a:r>
              <a:rPr lang="en-US" dirty="0">
                <a:solidFill>
                  <a:schemeClr val="tx1">
                    <a:lumMod val="75000"/>
                    <a:lumOff val="25000"/>
                  </a:schemeClr>
                </a:solidFill>
                <a:latin typeface="Helvetica Neue"/>
                <a:cs typeface="Helvetica Neue"/>
                <a:sym typeface="Courier" charset="0"/>
              </a:rPr>
              <a:t>KEY </a:t>
            </a:r>
            <a:r>
              <a:rPr lang="en-US" dirty="0" smtClean="0">
                <a:solidFill>
                  <a:schemeClr val="tx1">
                    <a:lumMod val="75000"/>
                    <a:lumOff val="25000"/>
                  </a:schemeClr>
                </a:solidFill>
                <a:latin typeface="Helvetica Neue"/>
                <a:cs typeface="Helvetica Neue"/>
                <a:sym typeface="Courier" charset="0"/>
              </a:rPr>
              <a:t>((</a:t>
            </a:r>
            <a:r>
              <a:rPr lang="en-US" dirty="0" err="1" smtClean="0">
                <a:solidFill>
                  <a:schemeClr val="tx1">
                    <a:lumMod val="75000"/>
                    <a:lumOff val="25000"/>
                  </a:schemeClr>
                </a:solidFill>
                <a:latin typeface="Helvetica Neue"/>
                <a:cs typeface="Helvetica Neue"/>
                <a:sym typeface="Courier" charset="0"/>
              </a:rPr>
              <a:t>ch,dt</a:t>
            </a:r>
            <a:r>
              <a:rPr lang="en-US" dirty="0" smtClean="0">
                <a:solidFill>
                  <a:schemeClr val="tx1">
                    <a:lumMod val="75000"/>
                    <a:lumOff val="25000"/>
                  </a:schemeClr>
                </a:solidFill>
                <a:latin typeface="Helvetica Neue"/>
                <a:cs typeface="Helvetica Neue"/>
                <a:sym typeface="Courier" charset="0"/>
              </a:rPr>
              <a:t>),cu)</a:t>
            </a:r>
            <a:endParaRPr lang="en-US" dirty="0">
              <a:solidFill>
                <a:schemeClr val="tx1">
                  <a:lumMod val="75000"/>
                  <a:lumOff val="25000"/>
                </a:schemeClr>
              </a:solidFill>
              <a:latin typeface="Helvetica Neue"/>
              <a:cs typeface="Helvetica Neue"/>
              <a:sym typeface="Courier" charset="0"/>
            </a:endParaRPr>
          </a:p>
        </p:txBody>
      </p:sp>
    </p:spTree>
    <p:extLst>
      <p:ext uri="{BB962C8B-B14F-4D97-AF65-F5344CB8AC3E}">
        <p14:creationId xmlns:p14="http://schemas.microsoft.com/office/powerpoint/2010/main" val="3312439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Clustering Columns</a:t>
            </a:r>
            <a:endParaRPr lang="en-US" dirty="0"/>
          </a:p>
        </p:txBody>
      </p:sp>
      <p:sp>
        <p:nvSpPr>
          <p:cNvPr id="4" name="AutoShape 4"/>
          <p:cNvSpPr>
            <a:spLocks/>
          </p:cNvSpPr>
          <p:nvPr/>
        </p:nvSpPr>
        <p:spPr bwMode="auto">
          <a:xfrm>
            <a:off x="551458" y="1193050"/>
            <a:ext cx="8411501" cy="9474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b="1" dirty="0" smtClean="0">
                <a:solidFill>
                  <a:srgbClr val="7F7F7F"/>
                </a:solidFill>
                <a:latin typeface="Helvetica Neue"/>
                <a:cs typeface="Helvetica Neue"/>
                <a:sym typeface="Courier" charset="0"/>
              </a:rPr>
              <a:t>PRIMARY KEY (</a:t>
            </a:r>
            <a:r>
              <a:rPr lang="en-US" sz="2000" b="1" dirty="0" err="1" smtClean="0">
                <a:solidFill>
                  <a:srgbClr val="7F7F7F"/>
                </a:solidFill>
                <a:latin typeface="Helvetica Neue"/>
                <a:cs typeface="Helvetica Neue"/>
                <a:sym typeface="Courier" charset="0"/>
              </a:rPr>
              <a:t>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no duplicate primary keys</a:t>
            </a: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endParaRPr lang="en-US" sz="2000" b="1" dirty="0" smtClean="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09763535"/>
              </p:ext>
            </p:extLst>
          </p:nvPr>
        </p:nvGraphicFramePr>
        <p:xfrm>
          <a:off x="1051712" y="2273161"/>
          <a:ext cx="6294975" cy="1127760"/>
        </p:xfrm>
        <a:graphic>
          <a:graphicData uri="http://schemas.openxmlformats.org/drawingml/2006/table">
            <a:tbl>
              <a:tblPr firstRow="1" bandRow="1">
                <a:tableStyleId>{9DCAF9ED-07DC-4A11-8D7F-57B35C25682E}</a:tableStyleId>
              </a:tblPr>
              <a:tblGrid>
                <a:gridCol w="1258995"/>
                <a:gridCol w="743417"/>
                <a:gridCol w="860612"/>
                <a:gridCol w="951999"/>
                <a:gridCol w="2479952"/>
              </a:tblGrid>
              <a:tr h="278130">
                <a:tc>
                  <a:txBody>
                    <a:bodyPr/>
                    <a:lstStyle/>
                    <a:p>
                      <a:r>
                        <a:rPr lang="en-US" sz="1400" dirty="0" err="1" smtClean="0"/>
                        <a:t>dt</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ch</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BFBFBF"/>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twitter</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r>
                        <a:rPr lang="en-US" sz="1400" dirty="0" smtClean="0"/>
                        <a:t>20160102</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smtClean="0"/>
                        <a:t>facebook</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a:t>
                      </a:r>
                      <a:r>
                        <a:rPr lang="en-US" sz="1400" baseline="0" dirty="0" smtClean="0"/>
                        <a:t> feel</a:t>
                      </a:r>
                      <a:r>
                        <a:rPr lang="en-US" sz="1400" dirty="0" smtClean="0"/>
                        <a:t>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cxnSp>
        <p:nvCxnSpPr>
          <p:cNvPr id="11" name="Straight Arrow Connector 10"/>
          <p:cNvCxnSpPr/>
          <p:nvPr/>
        </p:nvCxnSpPr>
        <p:spPr>
          <a:xfrm flipH="1">
            <a:off x="1092134" y="3009528"/>
            <a:ext cx="6207729" cy="4088"/>
          </a:xfrm>
          <a:prstGeom prst="straightConnector1">
            <a:avLst/>
          </a:prstGeom>
          <a:ln w="38100">
            <a:solidFill>
              <a:schemeClr val="accent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Content Placeholder 14"/>
          <p:cNvSpPr txBox="1">
            <a:spLocks/>
          </p:cNvSpPr>
          <p:nvPr/>
        </p:nvSpPr>
        <p:spPr>
          <a:xfrm>
            <a:off x="630294" y="4026729"/>
            <a:ext cx="8258386" cy="356377"/>
          </a:xfrm>
          <a:prstGeom prst="rect">
            <a:avLst/>
          </a:prstGeom>
        </p:spPr>
        <p:txBody>
          <a:bodyPr vert="horz" lIns="0" tIns="0" rIns="91435" bIns="0">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smtClean="0">
                <a:solidFill>
                  <a:srgbClr val="217B99"/>
                </a:solidFill>
              </a:rPr>
              <a:t>SELECT * FROM </a:t>
            </a:r>
            <a:r>
              <a:rPr lang="en-US" sz="2000" dirty="0">
                <a:solidFill>
                  <a:srgbClr val="217B99"/>
                </a:solidFill>
              </a:rPr>
              <a:t>sentiment </a:t>
            </a:r>
            <a:r>
              <a:rPr lang="en-US" sz="2000" dirty="0" smtClean="0">
                <a:solidFill>
                  <a:srgbClr val="217B99"/>
                </a:solidFill>
              </a:rPr>
              <a:t>WHERE </a:t>
            </a:r>
            <a:r>
              <a:rPr lang="en-US" sz="2000" dirty="0" err="1" smtClean="0">
                <a:solidFill>
                  <a:srgbClr val="217B99"/>
                </a:solidFill>
              </a:rPr>
              <a:t>dt</a:t>
            </a:r>
            <a:r>
              <a:rPr lang="en-US" sz="2000" dirty="0" smtClean="0">
                <a:solidFill>
                  <a:srgbClr val="217B99"/>
                </a:solidFill>
              </a:rPr>
              <a:t> = ‘1/2/2016’;</a:t>
            </a:r>
          </a:p>
        </p:txBody>
      </p:sp>
    </p:spTree>
    <p:extLst>
      <p:ext uri="{BB962C8B-B14F-4D97-AF65-F5344CB8AC3E}">
        <p14:creationId xmlns:p14="http://schemas.microsoft.com/office/powerpoint/2010/main" val="2022132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Partition Key</a:t>
            </a:r>
            <a:endParaRPr lang="en-US" dirty="0"/>
          </a:p>
        </p:txBody>
      </p:sp>
      <p:sp>
        <p:nvSpPr>
          <p:cNvPr id="4" name="AutoShape 4"/>
          <p:cNvSpPr>
            <a:spLocks/>
          </p:cNvSpPr>
          <p:nvPr/>
        </p:nvSpPr>
        <p:spPr bwMode="auto">
          <a:xfrm>
            <a:off x="551458" y="1184168"/>
            <a:ext cx="8411501" cy="11516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hash(</a:t>
            </a:r>
            <a:r>
              <a:rPr lang="en-US" sz="2000" dirty="0" err="1" smtClean="0">
                <a:solidFill>
                  <a:srgbClr val="7F7F7F"/>
                </a:solidFill>
                <a:latin typeface="Helvetica Neue"/>
                <a:cs typeface="Helvetica Neue"/>
                <a:sym typeface="Courier" charset="0"/>
              </a:rPr>
              <a:t>ch,dt</a:t>
            </a:r>
            <a:r>
              <a:rPr lang="en-US" sz="2000"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Wingdings"/>
              </a:rPr>
              <a:t> token</a:t>
            </a:r>
            <a:endParaRPr lang="en-US" sz="2000" dirty="0">
              <a:solidFill>
                <a:srgbClr val="7F7F7F"/>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a:p>
            <a:pPr>
              <a:buClrTx/>
              <a:buFontTx/>
              <a:buNone/>
            </a:pPr>
            <a:endParaRPr lang="en-US" sz="2000" b="1" dirty="0">
              <a:solidFill>
                <a:srgbClr val="000000"/>
              </a:solidFill>
              <a:latin typeface="Helvetica Neue"/>
              <a:cs typeface="Helvetica Neue"/>
              <a:sym typeface="Courier"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95359801"/>
              </p:ext>
            </p:extLst>
          </p:nvPr>
        </p:nvGraphicFramePr>
        <p:xfrm>
          <a:off x="1057176" y="2270513"/>
          <a:ext cx="6341986" cy="1127760"/>
        </p:xfrm>
        <a:graphic>
          <a:graphicData uri="http://schemas.openxmlformats.org/drawingml/2006/table">
            <a:tbl>
              <a:tblPr firstRow="1" bandRow="1">
                <a:tableStyleId>{9DCAF9ED-07DC-4A11-8D7F-57B35C25682E}</a:tableStyleId>
              </a:tblPr>
              <a:tblGrid>
                <a:gridCol w="1192903"/>
                <a:gridCol w="1160882"/>
                <a:gridCol w="736412"/>
                <a:gridCol w="932504"/>
                <a:gridCol w="2319285"/>
              </a:tblGrid>
              <a:tr h="278130">
                <a:tc>
                  <a:txBody>
                    <a:bodyPr/>
                    <a:lstStyle/>
                    <a:p>
                      <a:pPr algn="r"/>
                      <a:r>
                        <a:rPr lang="en-US" sz="1400" dirty="0" err="1" smtClean="0"/>
                        <a:t>ch</a:t>
                      </a:r>
                      <a:endParaRPr lang="en-US" sz="1400" dirty="0"/>
                    </a:p>
                  </a:txBody>
                  <a:tcPr marT="34290" marB="34290">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err="1" smtClean="0"/>
                        <a:t>dt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cu</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sent</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body</a:t>
                      </a:r>
                      <a:endParaRPr lang="en-US" sz="1400" dirty="0"/>
                    </a:p>
                  </a:txBody>
                  <a:tcPr marT="34290" marB="34290">
                    <a:lnL>
                      <a:noFill/>
                    </a:lnL>
                    <a:lnR w="12700" cmpd="sng">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positive</a:t>
                      </a:r>
                      <a:endParaRPr lang="en-US" sz="1400" dirty="0"/>
                    </a:p>
                  </a:txBody>
                  <a:tcPr marT="34290" marB="34290">
                    <a:lnL>
                      <a:noFill/>
                    </a:lnL>
                    <a:lnR>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400" dirty="0" smtClean="0"/>
                        <a:t>“That was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78130">
                <a:tc>
                  <a:txBody>
                    <a:bodyPr/>
                    <a:lstStyle/>
                    <a:p>
                      <a:pPr algn="r"/>
                      <a:r>
                        <a:rPr lang="en-US" sz="1400" dirty="0" smtClean="0"/>
                        <a:t>twitter</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1</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400" dirty="0" smtClean="0"/>
                        <a:t>“I’m feeling sick!”</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20160102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400" dirty="0" smtClean="0"/>
                        <a:t>2</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negative</a:t>
                      </a:r>
                      <a:endParaRPr lang="en-US" sz="1400" dirty="0"/>
                    </a:p>
                  </a:txBody>
                  <a:tcPr marT="34290" marB="34290">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“I feel sick, too.”</a:t>
                      </a:r>
                      <a:endParaRPr lang="en-US" sz="1400" dirty="0"/>
                    </a:p>
                  </a:txBody>
                  <a:tcPr marT="34290" marB="34290">
                    <a:lnL>
                      <a:noFill/>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Content Placeholder 14"/>
          <p:cNvSpPr txBox="1">
            <a:spLocks/>
          </p:cNvSpPr>
          <p:nvPr/>
        </p:nvSpPr>
        <p:spPr>
          <a:xfrm>
            <a:off x="630294" y="4088903"/>
            <a:ext cx="8258386" cy="356377"/>
          </a:xfrm>
          <a:prstGeom prst="rect">
            <a:avLst/>
          </a:prstGeom>
        </p:spPr>
        <p:txBody>
          <a:bodyPr vert="horz" lIns="0" tIns="0" rIns="91435" bIns="0">
            <a:normAutofit fontScale="700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solidFill>
                  <a:srgbClr val="217B99"/>
                </a:solidFill>
              </a:rPr>
              <a:t>SELECT * FROM </a:t>
            </a:r>
            <a:r>
              <a:rPr lang="en-US" dirty="0">
                <a:solidFill>
                  <a:srgbClr val="217B99"/>
                </a:solidFill>
              </a:rPr>
              <a:t>sentiment WHERE </a:t>
            </a:r>
            <a:r>
              <a:rPr lang="en-US" dirty="0" err="1" smtClean="0">
                <a:solidFill>
                  <a:srgbClr val="217B99"/>
                </a:solidFill>
              </a:rPr>
              <a:t>ch</a:t>
            </a:r>
            <a:r>
              <a:rPr lang="en-US" dirty="0" smtClean="0">
                <a:solidFill>
                  <a:srgbClr val="217B99"/>
                </a:solidFill>
              </a:rPr>
              <a:t> = ’</a:t>
            </a:r>
            <a:r>
              <a:rPr lang="en-US" dirty="0" err="1" smtClean="0">
                <a:solidFill>
                  <a:srgbClr val="217B99"/>
                </a:solidFill>
              </a:rPr>
              <a:t>facebook</a:t>
            </a:r>
            <a:r>
              <a:rPr lang="en-US" dirty="0" smtClean="0">
                <a:solidFill>
                  <a:srgbClr val="217B99"/>
                </a:solidFill>
              </a:rPr>
              <a:t>’ AND </a:t>
            </a:r>
            <a:r>
              <a:rPr lang="en-US" dirty="0" err="1" smtClean="0">
                <a:solidFill>
                  <a:srgbClr val="217B99"/>
                </a:solidFill>
              </a:rPr>
              <a:t>dt</a:t>
            </a:r>
            <a:r>
              <a:rPr lang="en-US" dirty="0">
                <a:solidFill>
                  <a:srgbClr val="217B99"/>
                </a:solidFill>
              </a:rPr>
              <a:t> </a:t>
            </a:r>
            <a:r>
              <a:rPr lang="en-US" dirty="0" smtClean="0">
                <a:solidFill>
                  <a:srgbClr val="217B99"/>
                </a:solidFill>
              </a:rPr>
              <a:t>= ‘1/2/2016’;</a:t>
            </a:r>
          </a:p>
        </p:txBody>
      </p:sp>
    </p:spTree>
    <p:extLst>
      <p:ext uri="{BB962C8B-B14F-4D97-AF65-F5344CB8AC3E}">
        <p14:creationId xmlns:p14="http://schemas.microsoft.com/office/powerpoint/2010/main" val="895124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Columns Create Wide Rows</a:t>
            </a:r>
            <a:endParaRPr lang="en-US" dirty="0"/>
          </a:p>
        </p:txBody>
      </p:sp>
      <p:sp>
        <p:nvSpPr>
          <p:cNvPr id="4" name="AutoShape 4"/>
          <p:cNvSpPr>
            <a:spLocks/>
          </p:cNvSpPr>
          <p:nvPr/>
        </p:nvSpPr>
        <p:spPr bwMode="auto">
          <a:xfrm>
            <a:off x="551458" y="1024292"/>
            <a:ext cx="8411501" cy="814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default sort and range queries</a:t>
            </a:r>
            <a:endParaRPr lang="en-US" sz="2000" dirty="0">
              <a:solidFill>
                <a:srgbClr val="7F7F7F"/>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a:p>
            <a:pPr>
              <a:buClrTx/>
              <a:buFontTx/>
              <a:buNone/>
            </a:pPr>
            <a:endParaRPr lang="en-US" sz="2000" dirty="0" smtClean="0">
              <a:solidFill>
                <a:srgbClr val="000000"/>
              </a:solidFill>
              <a:latin typeface="Helvetica Neue"/>
              <a:cs typeface="Helvetica Neue"/>
              <a:sym typeface="Courier" charset="0"/>
            </a:endParaRPr>
          </a:p>
          <a:p>
            <a:pPr>
              <a:buClrTx/>
              <a:buFontTx/>
              <a:buNone/>
            </a:pPr>
            <a:endParaRPr lang="en-US" sz="2000" dirty="0">
              <a:solidFill>
                <a:srgbClr val="000000"/>
              </a:solidFill>
              <a:latin typeface="Helvetica Neue"/>
              <a:cs typeface="Helvetica Neue"/>
              <a:sym typeface="Courier"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70495396"/>
              </p:ext>
            </p:extLst>
          </p:nvPr>
        </p:nvGraphicFramePr>
        <p:xfrm>
          <a:off x="443429" y="1994155"/>
          <a:ext cx="8194182" cy="1455905"/>
        </p:xfrm>
        <a:graphic>
          <a:graphicData uri="http://schemas.openxmlformats.org/drawingml/2006/table">
            <a:tbl>
              <a:tblPr firstRow="1" bandRow="1">
                <a:tableStyleId>{2D5ABB26-0587-4C30-8999-92F81FD0307C}</a:tableStyleId>
              </a:tblPr>
              <a:tblGrid>
                <a:gridCol w="924230"/>
                <a:gridCol w="2504415"/>
                <a:gridCol w="2326796"/>
                <a:gridCol w="2438741"/>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
        <p:nvSpPr>
          <p:cNvPr id="7" name="Content Placeholder 14"/>
          <p:cNvSpPr>
            <a:spLocks noGrp="1"/>
          </p:cNvSpPr>
          <p:nvPr>
            <p:ph sz="quarter" idx="1"/>
          </p:nvPr>
        </p:nvSpPr>
        <p:spPr>
          <a:xfrm>
            <a:off x="505963" y="4004054"/>
            <a:ext cx="7931225" cy="498868"/>
          </a:xfrm>
        </p:spPr>
        <p:txBody>
          <a:bodyPr>
            <a:normAutofit fontScale="92500"/>
          </a:bodyPr>
          <a:lstStyle/>
          <a:p>
            <a:r>
              <a:rPr lang="en-US" sz="2000" dirty="0">
                <a:solidFill>
                  <a:srgbClr val="217B99"/>
                </a:solidFill>
              </a:rPr>
              <a:t>SELECT * </a:t>
            </a:r>
            <a:r>
              <a:rPr lang="en-US" sz="1900" dirty="0">
                <a:solidFill>
                  <a:srgbClr val="217B99"/>
                </a:solidFill>
              </a:rPr>
              <a:t>FROM</a:t>
            </a:r>
            <a:r>
              <a:rPr lang="en-US" sz="2000" dirty="0">
                <a:solidFill>
                  <a:srgbClr val="217B99"/>
                </a:solidFill>
              </a:rPr>
              <a:t> sentiment WHERE </a:t>
            </a:r>
            <a:r>
              <a:rPr lang="en-US" sz="2000" dirty="0" err="1" smtClean="0">
                <a:solidFill>
                  <a:srgbClr val="217B99"/>
                </a:solidFill>
              </a:rPr>
              <a:t>ch</a:t>
            </a:r>
            <a:r>
              <a:rPr lang="en-US" sz="2000" dirty="0" smtClean="0">
                <a:solidFill>
                  <a:srgbClr val="217B99"/>
                </a:solidFill>
              </a:rPr>
              <a:t> = ’</a:t>
            </a:r>
            <a:r>
              <a:rPr lang="en-US" sz="2000" dirty="0" err="1" smtClean="0">
                <a:solidFill>
                  <a:srgbClr val="217B99"/>
                </a:solidFill>
              </a:rPr>
              <a:t>facebook</a:t>
            </a:r>
            <a:r>
              <a:rPr lang="en-US" sz="2000" dirty="0" smtClean="0">
                <a:solidFill>
                  <a:srgbClr val="217B99"/>
                </a:solidFill>
              </a:rPr>
              <a:t>’ and </a:t>
            </a:r>
            <a:r>
              <a:rPr lang="en-US" sz="2000" dirty="0" err="1" smtClean="0">
                <a:solidFill>
                  <a:srgbClr val="217B99"/>
                </a:solidFill>
              </a:rPr>
              <a:t>dt</a:t>
            </a:r>
            <a:r>
              <a:rPr lang="en-US" sz="2000" dirty="0" smtClean="0">
                <a:solidFill>
                  <a:srgbClr val="217B99"/>
                </a:solidFill>
              </a:rPr>
              <a:t> &gt; ‘1/1/2016’;</a:t>
            </a:r>
          </a:p>
        </p:txBody>
      </p:sp>
    </p:spTree>
    <p:extLst>
      <p:ext uri="{BB962C8B-B14F-4D97-AF65-F5344CB8AC3E}">
        <p14:creationId xmlns:p14="http://schemas.microsoft.com/office/powerpoint/2010/main" val="24362048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Clustering Columns</a:t>
            </a:r>
            <a:endParaRPr lang="en-US" dirty="0"/>
          </a:p>
        </p:txBody>
      </p:sp>
      <p:sp>
        <p:nvSpPr>
          <p:cNvPr id="4" name="AutoShape 4"/>
          <p:cNvSpPr>
            <a:spLocks/>
          </p:cNvSpPr>
          <p:nvPr/>
        </p:nvSpPr>
        <p:spPr bwMode="auto">
          <a:xfrm>
            <a:off x="551458" y="1033174"/>
            <a:ext cx="8411501" cy="8763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r>
              <a:rPr lang="en-US" sz="2000" b="1" dirty="0" smtClean="0">
                <a:solidFill>
                  <a:srgbClr val="7F7F7F"/>
                </a:solidFill>
                <a:latin typeface="Helvetica Neue"/>
                <a:cs typeface="Helvetica Neue"/>
                <a:sym typeface="Courier" charset="0"/>
              </a:rPr>
              <a:t>PRIMARY </a:t>
            </a:r>
            <a:r>
              <a:rPr lang="en-US" sz="2000" b="1" dirty="0">
                <a:solidFill>
                  <a:srgbClr val="7F7F7F"/>
                </a:solidFill>
                <a:latin typeface="Helvetica Neue"/>
                <a:cs typeface="Helvetica Neue"/>
                <a:sym typeface="Courier" charset="0"/>
              </a:rPr>
              <a:t>KEY </a:t>
            </a:r>
            <a:r>
              <a:rPr lang="en-US" sz="2000" b="1" dirty="0" smtClean="0">
                <a:solidFill>
                  <a:srgbClr val="7F7F7F"/>
                </a:solidFill>
                <a:latin typeface="Helvetica Neue"/>
                <a:cs typeface="Helvetica Neue"/>
                <a:sym typeface="Courier" charset="0"/>
              </a:rPr>
              <a:t>(</a:t>
            </a:r>
            <a:r>
              <a:rPr lang="en-US" sz="2000" b="1" dirty="0" err="1" smtClean="0">
                <a:solidFill>
                  <a:srgbClr val="7F7F7F"/>
                </a:solidFill>
                <a:latin typeface="Helvetica Neue"/>
                <a:cs typeface="Helvetica Neue"/>
                <a:sym typeface="Courier" charset="0"/>
              </a:rPr>
              <a:t>ch,cu,dt</a:t>
            </a:r>
            <a:r>
              <a:rPr lang="en-US" sz="2000" b="1" dirty="0" smtClean="0">
                <a:solidFill>
                  <a:srgbClr val="7F7F7F"/>
                </a:solidFill>
                <a:latin typeface="Helvetica Neue"/>
                <a:cs typeface="Helvetica Neue"/>
                <a:sym typeface="Courier" charset="0"/>
              </a:rPr>
              <a:t>)  	                      </a:t>
            </a:r>
            <a:r>
              <a:rPr lang="en-US" sz="2000" dirty="0" smtClean="0">
                <a:solidFill>
                  <a:srgbClr val="7F7F7F"/>
                </a:solidFill>
                <a:latin typeface="Helvetica Neue"/>
                <a:cs typeface="Helvetica Neue"/>
                <a:sym typeface="Courier" charset="0"/>
              </a:rPr>
              <a:t>// nested clustering</a:t>
            </a:r>
            <a:endParaRPr lang="en-US" sz="2000" dirty="0">
              <a:solidFill>
                <a:srgbClr val="7F7F7F"/>
              </a:solidFill>
              <a:latin typeface="Helvetica Neue"/>
              <a:cs typeface="Helvetica Neue"/>
              <a:sym typeface="Courier"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6865690"/>
              </p:ext>
            </p:extLst>
          </p:nvPr>
        </p:nvGraphicFramePr>
        <p:xfrm>
          <a:off x="548374" y="1985273"/>
          <a:ext cx="7906247" cy="1691640"/>
        </p:xfrm>
        <a:graphic>
          <a:graphicData uri="http://schemas.openxmlformats.org/drawingml/2006/table">
            <a:tbl>
              <a:tblPr firstRow="1" bandRow="1">
                <a:tableStyleId>{2D5ABB26-0587-4C30-8999-92F81FD0307C}</a:tableStyleId>
              </a:tblPr>
              <a:tblGrid>
                <a:gridCol w="1059069"/>
                <a:gridCol w="2309035"/>
                <a:gridCol w="2255750"/>
                <a:gridCol w="22823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cu,dt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“I’m feeling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a:t>
                      </a:r>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c>
                  <a:txBody>
                    <a:bodyPr/>
                    <a:lstStyle/>
                    <a:p>
                      <a:r>
                        <a:rPr lang="en-US" sz="1400" dirty="0" smtClean="0"/>
                        <a:t>20160103</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smtClean="0"/>
                        <a:t>positive, “dude, you’re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Content Placeholder 14"/>
          <p:cNvSpPr>
            <a:spLocks noGrp="1"/>
          </p:cNvSpPr>
          <p:nvPr>
            <p:ph sz="quarter" idx="1"/>
          </p:nvPr>
        </p:nvSpPr>
        <p:spPr>
          <a:xfrm>
            <a:off x="683580" y="3967143"/>
            <a:ext cx="7353637" cy="926598"/>
          </a:xfrm>
        </p:spPr>
        <p:txBody>
          <a:bodyPr>
            <a:normAutofit/>
          </a:bodyPr>
          <a:lstStyle/>
          <a:p>
            <a:r>
              <a:rPr lang="en-US" sz="2000" dirty="0">
                <a:solidFill>
                  <a:srgbClr val="217B99"/>
                </a:solidFill>
              </a:rPr>
              <a:t>SELECT * FROM </a:t>
            </a:r>
            <a:r>
              <a:rPr lang="en-US" sz="2000" dirty="0" smtClean="0">
                <a:solidFill>
                  <a:srgbClr val="217B99"/>
                </a:solidFill>
              </a:rPr>
              <a:t>sentiment </a:t>
            </a:r>
            <a:r>
              <a:rPr lang="en-US" sz="2000" dirty="0">
                <a:solidFill>
                  <a:srgbClr val="217B99"/>
                </a:solidFill>
              </a:rPr>
              <a:t>WHERE </a:t>
            </a:r>
            <a:r>
              <a:rPr lang="en-US" sz="2000" dirty="0" err="1">
                <a:solidFill>
                  <a:srgbClr val="217B99"/>
                </a:solidFill>
              </a:rPr>
              <a:t>ch</a:t>
            </a:r>
            <a:r>
              <a:rPr lang="en-US" sz="2000" dirty="0">
                <a:solidFill>
                  <a:srgbClr val="217B99"/>
                </a:solidFill>
              </a:rPr>
              <a:t> = </a:t>
            </a:r>
            <a:r>
              <a:rPr lang="en-US" sz="2000" dirty="0" smtClean="0">
                <a:solidFill>
                  <a:srgbClr val="217B99"/>
                </a:solidFill>
              </a:rPr>
              <a:t>’</a:t>
            </a:r>
            <a:r>
              <a:rPr lang="en-US" sz="2000" dirty="0" err="1" smtClean="0">
                <a:solidFill>
                  <a:srgbClr val="217B99"/>
                </a:solidFill>
              </a:rPr>
              <a:t>facebook</a:t>
            </a:r>
            <a:r>
              <a:rPr lang="en-US" sz="2000" dirty="0" smtClean="0">
                <a:solidFill>
                  <a:srgbClr val="217B99"/>
                </a:solidFill>
              </a:rPr>
              <a:t>’ AND </a:t>
            </a:r>
          </a:p>
          <a:p>
            <a:r>
              <a:rPr lang="en-US" sz="2000" dirty="0" smtClean="0">
                <a:solidFill>
                  <a:srgbClr val="217B99"/>
                </a:solidFill>
              </a:rPr>
              <a:t>cu = 2 AND </a:t>
            </a:r>
            <a:r>
              <a:rPr lang="en-US" sz="2000" dirty="0" err="1" smtClean="0">
                <a:solidFill>
                  <a:srgbClr val="217B99"/>
                </a:solidFill>
              </a:rPr>
              <a:t>dt</a:t>
            </a:r>
            <a:r>
              <a:rPr lang="en-US" sz="2000" dirty="0" smtClean="0">
                <a:solidFill>
                  <a:srgbClr val="217B99"/>
                </a:solidFill>
              </a:rPr>
              <a:t> &gt;= 1/2/16 AND </a:t>
            </a:r>
            <a:r>
              <a:rPr lang="en-US" sz="2000" dirty="0" err="1" smtClean="0">
                <a:solidFill>
                  <a:srgbClr val="217B99"/>
                </a:solidFill>
              </a:rPr>
              <a:t>dt</a:t>
            </a:r>
            <a:r>
              <a:rPr lang="en-US" sz="2000" dirty="0" smtClean="0">
                <a:solidFill>
                  <a:srgbClr val="217B99"/>
                </a:solidFill>
              </a:rPr>
              <a:t> &lt;= 1/3/16;</a:t>
            </a:r>
            <a:endParaRPr lang="en-US" sz="2000" dirty="0"/>
          </a:p>
        </p:txBody>
      </p:sp>
    </p:spTree>
    <p:extLst>
      <p:ext uri="{BB962C8B-B14F-4D97-AF65-F5344CB8AC3E}">
        <p14:creationId xmlns:p14="http://schemas.microsoft.com/office/powerpoint/2010/main" val="2813718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Data Modeling: Same But Different</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26</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28" y="1503385"/>
            <a:ext cx="2892157" cy="2981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 Placeholder 2"/>
          <p:cNvSpPr>
            <a:spLocks noGrp="1"/>
          </p:cNvSpPr>
          <p:nvPr>
            <p:ph idx="1"/>
          </p:nvPr>
        </p:nvSpPr>
        <p:spPr>
          <a:xfrm>
            <a:off x="4893730" y="1359695"/>
            <a:ext cx="3818436" cy="3172664"/>
          </a:xfrm>
        </p:spPr>
        <p:txBody>
          <a:bodyPr wrap="square">
            <a:spAutoFit/>
          </a:bodyPr>
          <a:lstStyle/>
          <a:p>
            <a:pPr marL="0" lvl="1" indent="0" defTabSz="457177">
              <a:lnSpc>
                <a:spcPct val="200000"/>
              </a:lnSpc>
              <a:spcBef>
                <a:spcPts val="600"/>
              </a:spcBef>
              <a:spcAft>
                <a:spcPts val="0"/>
              </a:spcAft>
              <a:buClrTx/>
              <a:buNone/>
            </a:pPr>
            <a:r>
              <a:rPr lang="en-US" sz="1800" dirty="0" smtClean="0">
                <a:solidFill>
                  <a:schemeClr val="tx1">
                    <a:lumMod val="75000"/>
                    <a:lumOff val="25000"/>
                  </a:schemeClr>
                </a:solidFill>
                <a:latin typeface="Helvetica Neue"/>
                <a:cs typeface="Helvetica Neue"/>
                <a:sym typeface="Wingdings"/>
              </a:rPr>
              <a:t>Why a query driven methodology?</a:t>
            </a:r>
          </a:p>
          <a:p>
            <a:pPr marL="457177" lvl="1" defTabSz="457177">
              <a:lnSpc>
                <a:spcPct val="200000"/>
              </a:lnSpc>
            </a:pPr>
            <a:r>
              <a:rPr lang="en-US" sz="1800" dirty="0">
                <a:solidFill>
                  <a:schemeClr val="tx1">
                    <a:lumMod val="75000"/>
                    <a:lumOff val="25000"/>
                  </a:schemeClr>
                </a:solidFill>
                <a:latin typeface="Helvetica Neue"/>
                <a:cs typeface="Helvetica Neue"/>
                <a:sym typeface="Wingdings"/>
              </a:rPr>
              <a:t>No foreign </a:t>
            </a:r>
            <a:r>
              <a:rPr lang="en-US" sz="1800" dirty="0" smtClean="0">
                <a:solidFill>
                  <a:schemeClr val="tx1">
                    <a:lumMod val="75000"/>
                    <a:lumOff val="25000"/>
                  </a:schemeClr>
                </a:solidFill>
                <a:latin typeface="Helvetica Neue"/>
                <a:cs typeface="Helvetica Neue"/>
                <a:sym typeface="Wingdings"/>
              </a:rPr>
              <a:t>keys, no joins</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err="1">
                <a:solidFill>
                  <a:schemeClr val="tx1">
                    <a:lumMod val="75000"/>
                    <a:lumOff val="25000"/>
                  </a:schemeClr>
                </a:solidFill>
                <a:latin typeface="Helvetica Neue"/>
                <a:cs typeface="Helvetica Neue"/>
                <a:sym typeface="Wingdings"/>
              </a:rPr>
              <a:t>Denormalization</a:t>
            </a:r>
            <a:r>
              <a:rPr lang="en-US" sz="1800" dirty="0">
                <a:solidFill>
                  <a:schemeClr val="tx1">
                    <a:lumMod val="75000"/>
                    <a:lumOff val="25000"/>
                  </a:schemeClr>
                </a:solidFill>
                <a:latin typeface="Helvetica Neue"/>
                <a:cs typeface="Helvetica Neue"/>
                <a:sym typeface="Wingdings"/>
              </a:rPr>
              <a:t> is </a:t>
            </a:r>
            <a:r>
              <a:rPr lang="en-US" sz="1800" dirty="0" smtClean="0">
                <a:solidFill>
                  <a:schemeClr val="tx1">
                    <a:lumMod val="75000"/>
                    <a:lumOff val="25000"/>
                  </a:schemeClr>
                </a:solidFill>
                <a:latin typeface="Helvetica Neue"/>
                <a:cs typeface="Helvetica Neue"/>
                <a:sym typeface="Wingdings"/>
              </a:rPr>
              <a:t>encouraged</a:t>
            </a:r>
            <a:endParaRPr lang="en-US" sz="1800" dirty="0">
              <a:solidFill>
                <a:schemeClr val="tx1">
                  <a:lumMod val="75000"/>
                  <a:lumOff val="25000"/>
                </a:schemeClr>
              </a:solidFill>
              <a:latin typeface="Helvetica Neue"/>
              <a:cs typeface="Helvetica Neue"/>
              <a:sym typeface="Wingdings"/>
            </a:endParaRP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Minimizes </a:t>
            </a:r>
            <a:r>
              <a:rPr lang="en-US" sz="1800" i="1" dirty="0" smtClean="0">
                <a:solidFill>
                  <a:schemeClr val="tx1">
                    <a:lumMod val="75000"/>
                    <a:lumOff val="25000"/>
                  </a:schemeClr>
                </a:solidFill>
                <a:latin typeface="Helvetica Neue"/>
                <a:cs typeface="Helvetica Neue"/>
                <a:sym typeface="Wingdings"/>
              </a:rPr>
              <a:t>aggregate</a:t>
            </a:r>
            <a:r>
              <a:rPr lang="en-US" sz="1800" dirty="0" smtClean="0">
                <a:solidFill>
                  <a:schemeClr val="tx1">
                    <a:lumMod val="75000"/>
                    <a:lumOff val="25000"/>
                  </a:schemeClr>
                </a:solidFill>
                <a:latin typeface="Helvetica Neue"/>
                <a:cs typeface="Helvetica Neue"/>
                <a:sym typeface="Wingdings"/>
              </a:rPr>
              <a:t> </a:t>
            </a:r>
            <a:r>
              <a:rPr lang="en-US" sz="1800" dirty="0">
                <a:solidFill>
                  <a:schemeClr val="tx1">
                    <a:lumMod val="75000"/>
                    <a:lumOff val="25000"/>
                  </a:schemeClr>
                </a:solidFill>
                <a:latin typeface="Helvetica Neue"/>
                <a:cs typeface="Helvetica Neue"/>
                <a:sym typeface="Wingdings"/>
              </a:rPr>
              <a:t>I/</a:t>
            </a:r>
            <a:r>
              <a:rPr lang="en-US" sz="1800" dirty="0" smtClean="0">
                <a:solidFill>
                  <a:schemeClr val="tx1">
                    <a:lumMod val="75000"/>
                    <a:lumOff val="25000"/>
                  </a:schemeClr>
                </a:solidFill>
                <a:latin typeface="Helvetica Neue"/>
                <a:cs typeface="Helvetica Neue"/>
                <a:sym typeface="Wingdings"/>
              </a:rPr>
              <a:t>O</a:t>
            </a:r>
          </a:p>
          <a:p>
            <a:pPr marL="457177" lvl="1" defTabSz="457177">
              <a:lnSpc>
                <a:spcPct val="200000"/>
              </a:lnSpc>
            </a:pPr>
            <a:r>
              <a:rPr lang="en-US" sz="1800" dirty="0" smtClean="0">
                <a:solidFill>
                  <a:schemeClr val="tx1">
                    <a:lumMod val="75000"/>
                    <a:lumOff val="25000"/>
                  </a:schemeClr>
                </a:solidFill>
                <a:latin typeface="Helvetica Neue"/>
                <a:cs typeface="Helvetica Neue"/>
                <a:sym typeface="Wingdings"/>
              </a:rPr>
              <a:t>Think: materialized views</a:t>
            </a:r>
            <a:endParaRPr lang="en-US" sz="1800" dirty="0">
              <a:solidFill>
                <a:schemeClr val="tx1">
                  <a:lumMod val="75000"/>
                  <a:lumOff val="25000"/>
                </a:schemeClr>
              </a:solidFill>
              <a:latin typeface="Helvetica Neue"/>
              <a:cs typeface="Helvetica Neue"/>
              <a:sym typeface="Wingdings"/>
            </a:endParaRPr>
          </a:p>
        </p:txBody>
      </p:sp>
      <p:cxnSp>
        <p:nvCxnSpPr>
          <p:cNvPr id="8" name="Straight Arrow Connector 7"/>
          <p:cNvCxnSpPr/>
          <p:nvPr/>
        </p:nvCxnSpPr>
        <p:spPr>
          <a:xfrm flipH="1">
            <a:off x="1953799" y="1305581"/>
            <a:ext cx="310831" cy="177630"/>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Content Placeholder 14"/>
          <p:cNvSpPr txBox="1">
            <a:spLocks/>
          </p:cNvSpPr>
          <p:nvPr/>
        </p:nvSpPr>
        <p:spPr>
          <a:xfrm>
            <a:off x="2357788" y="1194925"/>
            <a:ext cx="2286925" cy="222139"/>
          </a:xfrm>
          <a:prstGeom prst="rect">
            <a:avLst/>
          </a:prstGeom>
        </p:spPr>
        <p:txBody>
          <a:bodyPr vert="horz" lIns="0" tIns="0" rIns="91435" bIns="0">
            <a:normAutofit fontScale="92500" lnSpcReduction="2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Arial"/>
                <a:ea typeface="+mn-ea"/>
                <a:cs typeface="Arial"/>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Arial"/>
                <a:ea typeface="+mn-ea"/>
                <a:cs typeface="Arial"/>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Arial"/>
                <a:ea typeface="+mn-ea"/>
                <a:cs typeface="Arial"/>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Arial"/>
                <a:ea typeface="+mn-ea"/>
                <a:cs typeface="Arial"/>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Arial"/>
                <a:ea typeface="+mn-ea"/>
                <a:cs typeface="Arial"/>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smtClean="0">
                <a:solidFill>
                  <a:srgbClr val="217B99"/>
                </a:solidFill>
                <a:latin typeface="Helvetica Neue"/>
                <a:cs typeface="Helvetica Neue"/>
              </a:rPr>
              <a:t>Start with your queries</a:t>
            </a:r>
            <a:endParaRPr lang="en-US" sz="1800" dirty="0">
              <a:solidFill>
                <a:srgbClr val="217B99"/>
              </a:solidFill>
              <a:latin typeface="Helvetica Neue"/>
              <a:cs typeface="Helvetica Neue"/>
            </a:endParaRPr>
          </a:p>
        </p:txBody>
      </p:sp>
    </p:spTree>
    <p:extLst>
      <p:ext uri="{BB962C8B-B14F-4D97-AF65-F5344CB8AC3E}">
        <p14:creationId xmlns:p14="http://schemas.microsoft.com/office/powerpoint/2010/main" val="6188713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Approach To C* Data Modeling</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27</a:t>
            </a:fld>
            <a:endParaRPr lang="en-US"/>
          </a:p>
        </p:txBody>
      </p:sp>
      <p:sp>
        <p:nvSpPr>
          <p:cNvPr id="6" name="Text Placeholder 2"/>
          <p:cNvSpPr>
            <a:spLocks noGrp="1"/>
          </p:cNvSpPr>
          <p:nvPr>
            <p:ph sz="quarter" idx="1"/>
          </p:nvPr>
        </p:nvSpPr>
        <p:spPr>
          <a:xfrm>
            <a:off x="700716" y="1012101"/>
            <a:ext cx="7931525" cy="3659575"/>
          </a:xfrm>
        </p:spPr>
        <p:txBody>
          <a:bodyPr>
            <a:noAutofit/>
          </a:bodyPr>
          <a:lstStyle/>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t>
            </a:r>
            <a:r>
              <a:rPr lang="en-US" sz="2000" dirty="0" smtClean="0">
                <a:solidFill>
                  <a:srgbClr val="237A97"/>
                </a:solidFill>
                <a:latin typeface="Helvetica Neue"/>
                <a:cs typeface="Helvetica Neue"/>
                <a:sym typeface="Wingdings"/>
              </a:rPr>
              <a:t>queries </a:t>
            </a:r>
            <a:r>
              <a:rPr lang="en-US" sz="2000" dirty="0" smtClean="0">
                <a:solidFill>
                  <a:srgbClr val="595959"/>
                </a:solidFill>
                <a:latin typeface="Helvetica Neue"/>
                <a:cs typeface="Helvetica Neue"/>
                <a:sym typeface="Wingdings"/>
              </a:rPr>
              <a:t>are needed in your app?</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your </a:t>
            </a:r>
            <a:r>
              <a:rPr lang="en-US" sz="2000" dirty="0" smtClean="0">
                <a:solidFill>
                  <a:srgbClr val="237A97"/>
                </a:solidFill>
                <a:latin typeface="Helvetica Neue"/>
                <a:cs typeface="Helvetica Neue"/>
                <a:sym typeface="Wingdings"/>
              </a:rPr>
              <a:t>natural unique keys</a:t>
            </a:r>
            <a:r>
              <a:rPr lang="en-US" sz="2000" dirty="0" smtClean="0">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I</a:t>
            </a:r>
            <a:r>
              <a:rPr lang="en-US" sz="2000" dirty="0" smtClean="0">
                <a:latin typeface="Helvetica Neue"/>
                <a:cs typeface="Helvetica Neue"/>
                <a:sym typeface="Wingdings"/>
              </a:rPr>
              <a:t>s there </a:t>
            </a:r>
            <a:r>
              <a:rPr lang="en-US" sz="2000" dirty="0" smtClean="0">
                <a:solidFill>
                  <a:srgbClr val="237A97"/>
                </a:solidFill>
                <a:latin typeface="Helvetica Neue"/>
                <a:cs typeface="Helvetica Neue"/>
                <a:sym typeface="Wingdings"/>
              </a:rPr>
              <a:t>ordering of the data</a:t>
            </a:r>
            <a:r>
              <a:rPr lang="en-US" sz="2000" dirty="0" smtClean="0">
                <a:solidFill>
                  <a:srgbClr val="595959"/>
                </a:solidFill>
                <a:latin typeface="Helvetica Neue"/>
                <a:cs typeface="Helvetica Neue"/>
                <a:sym typeface="Wingdings"/>
              </a:rPr>
              <a:t> needed </a:t>
            </a:r>
            <a:r>
              <a:rPr lang="en-US" sz="2000" dirty="0" smtClean="0">
                <a:latin typeface="Helvetica Neue"/>
                <a:cs typeface="Helvetica Neue"/>
                <a:sym typeface="Wingdings"/>
              </a:rPr>
              <a:t>to serve each query?</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What are the </a:t>
            </a:r>
            <a:r>
              <a:rPr lang="en-US" sz="2000" dirty="0" smtClean="0">
                <a:solidFill>
                  <a:srgbClr val="237A97"/>
                </a:solidFill>
                <a:latin typeface="Helvetica Neue"/>
                <a:cs typeface="Helvetica Neue"/>
                <a:sym typeface="Wingdings"/>
              </a:rPr>
              <a:t>groupings (1:M, M:M) </a:t>
            </a:r>
            <a:r>
              <a:rPr lang="en-US" sz="2000" dirty="0" smtClean="0">
                <a:latin typeface="Helvetica Neue"/>
                <a:cs typeface="Helvetica Neue"/>
                <a:sym typeface="Wingdings"/>
              </a:rPr>
              <a:t>in the data?</a:t>
            </a:r>
          </a:p>
          <a:p>
            <a:pPr marL="457200" indent="-457200">
              <a:lnSpc>
                <a:spcPct val="140000"/>
              </a:lnSpc>
              <a:buClr>
                <a:schemeClr val="tx1">
                  <a:lumMod val="75000"/>
                  <a:lumOff val="25000"/>
                </a:schemeClr>
              </a:buClr>
              <a:buFont typeface="+mj-lt"/>
              <a:buAutoNum type="arabicPeriod"/>
            </a:pPr>
            <a:r>
              <a:rPr lang="en-US" sz="2000" dirty="0">
                <a:latin typeface="Helvetica Neue"/>
                <a:cs typeface="Helvetica Neue"/>
                <a:sym typeface="Wingdings"/>
              </a:rPr>
              <a:t>What </a:t>
            </a:r>
            <a:r>
              <a:rPr lang="en-US" sz="2000" dirty="0">
                <a:solidFill>
                  <a:srgbClr val="237A97"/>
                </a:solidFill>
                <a:latin typeface="Helvetica Neue"/>
                <a:cs typeface="Helvetica Neue"/>
                <a:sym typeface="Wingdings"/>
              </a:rPr>
              <a:t>filtering</a:t>
            </a:r>
            <a:r>
              <a:rPr lang="en-US" sz="2000" dirty="0">
                <a:latin typeface="Helvetica Neue"/>
                <a:cs typeface="Helvetica Neue"/>
                <a:sym typeface="Wingdings"/>
              </a:rPr>
              <a:t> will your queries need?</a:t>
            </a:r>
          </a:p>
          <a:p>
            <a:pPr marL="457200" indent="-457200">
              <a:lnSpc>
                <a:spcPct val="140000"/>
              </a:lnSpc>
              <a:buClr>
                <a:schemeClr val="tx1">
                  <a:lumMod val="75000"/>
                  <a:lumOff val="25000"/>
                </a:schemeClr>
              </a:buClr>
              <a:buFont typeface="+mj-lt"/>
              <a:buAutoNum type="arabicPeriod"/>
            </a:pPr>
            <a:r>
              <a:rPr lang="en-US" sz="2000" dirty="0" smtClean="0">
                <a:latin typeface="Helvetica Neue"/>
                <a:cs typeface="Helvetica Neue"/>
                <a:sym typeface="Wingdings"/>
              </a:rPr>
              <a:t>Can </a:t>
            </a:r>
            <a:r>
              <a:rPr lang="en-US" sz="2000" dirty="0">
                <a:latin typeface="Helvetica Neue"/>
                <a:cs typeface="Helvetica Neue"/>
                <a:sym typeface="Wingdings"/>
              </a:rPr>
              <a:t>events be stored in </a:t>
            </a:r>
            <a:r>
              <a:rPr lang="en-US" sz="2000" dirty="0">
                <a:solidFill>
                  <a:srgbClr val="237A97"/>
                </a:solidFill>
                <a:latin typeface="Helvetica Neue"/>
                <a:cs typeface="Helvetica Neue"/>
                <a:sym typeface="Wingdings"/>
              </a:rPr>
              <a:t>chronological order</a:t>
            </a:r>
            <a:r>
              <a:rPr lang="en-US" sz="2000" dirty="0">
                <a:solidFill>
                  <a:srgbClr val="404040"/>
                </a:solidFill>
                <a:latin typeface="Helvetica Neue"/>
                <a:cs typeface="Helvetica Neue"/>
                <a:sym typeface="Wingdings"/>
              </a:rPr>
              <a:t>?</a:t>
            </a:r>
          </a:p>
          <a:p>
            <a:pPr marL="457200" indent="-457200">
              <a:lnSpc>
                <a:spcPct val="140000"/>
              </a:lnSpc>
              <a:buClr>
                <a:schemeClr val="tx1">
                  <a:lumMod val="75000"/>
                  <a:lumOff val="25000"/>
                </a:schemeClr>
              </a:buClr>
              <a:buFont typeface="+mj-lt"/>
              <a:buAutoNum type="arabicPeriod"/>
            </a:pPr>
            <a:r>
              <a:rPr lang="en-US" sz="2000" dirty="0" smtClean="0">
                <a:solidFill>
                  <a:srgbClr val="595959"/>
                </a:solidFill>
                <a:latin typeface="Helvetica Neue"/>
                <a:cs typeface="Helvetica Neue"/>
                <a:sym typeface="Wingdings"/>
              </a:rPr>
              <a:t>Does the </a:t>
            </a:r>
            <a:r>
              <a:rPr lang="en-US" sz="2000" dirty="0" smtClean="0">
                <a:solidFill>
                  <a:srgbClr val="007B98"/>
                </a:solidFill>
                <a:latin typeface="Helvetica Neue"/>
                <a:cs typeface="Helvetica Neue"/>
                <a:sym typeface="Wingdings"/>
              </a:rPr>
              <a:t>data </a:t>
            </a:r>
            <a:r>
              <a:rPr lang="en-US" sz="2000" dirty="0" smtClean="0">
                <a:solidFill>
                  <a:srgbClr val="237A97"/>
                </a:solidFill>
                <a:latin typeface="Helvetica Neue"/>
                <a:cs typeface="Helvetica Neue"/>
                <a:sym typeface="Wingdings"/>
              </a:rPr>
              <a:t>expire</a:t>
            </a:r>
            <a:r>
              <a:rPr lang="en-US" sz="2000" dirty="0" smtClean="0">
                <a:solidFill>
                  <a:schemeClr val="tx1">
                    <a:lumMod val="75000"/>
                    <a:lumOff val="25000"/>
                  </a:schemeClr>
                </a:solidFill>
                <a:latin typeface="Helvetica Neue"/>
                <a:cs typeface="Helvetica Neue"/>
                <a:sym typeface="Wingdings"/>
              </a:rPr>
              <a:t>?</a:t>
            </a:r>
            <a:r>
              <a:rPr lang="en-US" sz="2000" dirty="0" smtClean="0">
                <a:solidFill>
                  <a:srgbClr val="237A97"/>
                </a:solidFill>
                <a:latin typeface="Helvetica Neue"/>
                <a:cs typeface="Helvetica Neue"/>
                <a:sym typeface="Wingdings"/>
              </a:rPr>
              <a:t> </a:t>
            </a:r>
            <a:r>
              <a:rPr lang="en-US" sz="2000" dirty="0" smtClean="0">
                <a:latin typeface="Helvetica Neue"/>
                <a:cs typeface="Helvetica Neue"/>
                <a:sym typeface="Wingdings"/>
              </a:rPr>
              <a:t>Do large </a:t>
            </a:r>
            <a:r>
              <a:rPr lang="en-US" sz="2000" dirty="0" smtClean="0">
                <a:solidFill>
                  <a:schemeClr val="accent2"/>
                </a:solidFill>
                <a:latin typeface="Helvetica Neue"/>
                <a:cs typeface="Helvetica Neue"/>
                <a:sym typeface="Wingdings"/>
              </a:rPr>
              <a:t>chunks of data expire together</a:t>
            </a:r>
            <a:r>
              <a:rPr lang="en-US" sz="2000" dirty="0" smtClean="0">
                <a:latin typeface="Helvetica Neue"/>
                <a:cs typeface="Helvetica Neue"/>
                <a:sym typeface="Wingdings"/>
              </a:rPr>
              <a:t>?</a:t>
            </a:r>
            <a:endParaRPr lang="en-US" sz="2000" dirty="0">
              <a:latin typeface="Helvetica Neue"/>
              <a:cs typeface="Helvetica Neue"/>
              <a:sym typeface="Wingdings"/>
            </a:endParaRPr>
          </a:p>
        </p:txBody>
      </p:sp>
    </p:spTree>
    <p:extLst>
      <p:ext uri="{BB962C8B-B14F-4D97-AF65-F5344CB8AC3E}">
        <p14:creationId xmlns:p14="http://schemas.microsoft.com/office/powerpoint/2010/main" val="34449882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Cassandra Primary Keys</a:t>
            </a:r>
            <a:endParaRPr lang="en-US" dirty="0"/>
          </a:p>
        </p:txBody>
      </p:sp>
      <p:sp>
        <p:nvSpPr>
          <p:cNvPr id="6" name="Text Placeholder 5"/>
          <p:cNvSpPr>
            <a:spLocks noGrp="1"/>
          </p:cNvSpPr>
          <p:nvPr>
            <p:ph type="body" idx="1"/>
          </p:nvPr>
        </p:nvSpPr>
        <p:spPr/>
        <p:txBody>
          <a:bodyPr/>
          <a:lstStyle/>
          <a:p>
            <a:r>
              <a:rPr lang="en-US" dirty="0" smtClean="0"/>
              <a:t>Try this out at home…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28</a:t>
            </a:fld>
            <a:endParaRPr lang="en-US"/>
          </a:p>
        </p:txBody>
      </p:sp>
    </p:spTree>
    <p:extLst>
      <p:ext uri="{BB962C8B-B14F-4D97-AF65-F5344CB8AC3E}">
        <p14:creationId xmlns:p14="http://schemas.microsoft.com/office/powerpoint/2010/main" val="1042916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29</a:t>
            </a:fld>
            <a:endParaRPr lang="en-US"/>
          </a:p>
        </p:txBody>
      </p:sp>
      <p:sp>
        <p:nvSpPr>
          <p:cNvPr id="5" name="Content Placeholder 4"/>
          <p:cNvSpPr>
            <a:spLocks noGrp="1"/>
          </p:cNvSpPr>
          <p:nvPr>
            <p:ph sz="quarter" idx="1"/>
          </p:nvPr>
        </p:nvSpPr>
        <p:spPr/>
        <p:txBody>
          <a:bodyPr/>
          <a:lstStyle/>
          <a:p>
            <a:pPr algn="ctr"/>
            <a:endParaRPr lang="en-US" dirty="0" smtClean="0"/>
          </a:p>
          <a:p>
            <a:pPr algn="ctr"/>
            <a:endParaRPr lang="en-US" dirty="0"/>
          </a:p>
          <a:p>
            <a:pPr algn="ctr"/>
            <a:r>
              <a:rPr lang="en-US" dirty="0" smtClean="0"/>
              <a:t>How is it possible to have no down time</a:t>
            </a:r>
          </a:p>
          <a:p>
            <a:pPr algn="ctr"/>
            <a:endParaRPr lang="en-US" dirty="0"/>
          </a:p>
          <a:p>
            <a:pPr algn="ctr"/>
            <a:r>
              <a:rPr lang="en-US" dirty="0" smtClean="0"/>
              <a:t>and have all data available all of the time?</a:t>
            </a:r>
            <a:endParaRPr lang="en-US" dirty="0"/>
          </a:p>
        </p:txBody>
      </p:sp>
    </p:spTree>
    <p:extLst>
      <p:ext uri="{BB962C8B-B14F-4D97-AF65-F5344CB8AC3E}">
        <p14:creationId xmlns:p14="http://schemas.microsoft.com/office/powerpoint/2010/main" val="777908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smtClean="0"/>
              <a:t>Chuck Droukas – DataStax Solution Engineer</a:t>
            </a:r>
          </a:p>
          <a:p>
            <a:r>
              <a:rPr lang="en-US" dirty="0" smtClean="0"/>
              <a:t>Ben Lackey – DataStax Partner Solution Engineer</a:t>
            </a:r>
            <a:endParaRPr lang="en-US" dirty="0"/>
          </a:p>
        </p:txBody>
      </p:sp>
    </p:spTree>
    <p:extLst>
      <p:ext uri="{BB962C8B-B14F-4D97-AF65-F5344CB8AC3E}">
        <p14:creationId xmlns:p14="http://schemas.microsoft.com/office/powerpoint/2010/main" val="31342686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Best in Class Replication</a:t>
            </a:r>
            <a:endParaRPr lang="en-US" dirty="0"/>
          </a:p>
        </p:txBody>
      </p:sp>
      <p:sp>
        <p:nvSpPr>
          <p:cNvPr id="40" name="Content Placeholder 4"/>
          <p:cNvSpPr>
            <a:spLocks noGrp="1"/>
          </p:cNvSpPr>
          <p:nvPr>
            <p:ph idx="1"/>
          </p:nvPr>
        </p:nvSpPr>
        <p:spPr>
          <a:xfrm>
            <a:off x="457200" y="1004746"/>
            <a:ext cx="4258816" cy="3782373"/>
          </a:xfrm>
        </p:spPr>
        <p:txBody>
          <a:bodyPr>
            <a:noAutofit/>
          </a:bodyPr>
          <a:lstStyle/>
          <a:p>
            <a:pPr>
              <a:lnSpc>
                <a:spcPct val="120000"/>
              </a:lnSpc>
              <a:buSzPct val="100000"/>
            </a:pPr>
            <a:r>
              <a:rPr lang="en-US" sz="1800" dirty="0" smtClean="0"/>
              <a:t>No master-slave</a:t>
            </a:r>
          </a:p>
          <a:p>
            <a:pPr>
              <a:lnSpc>
                <a:spcPct val="120000"/>
              </a:lnSpc>
              <a:buSzPct val="100000"/>
            </a:pPr>
            <a:r>
              <a:rPr lang="en-US" sz="1800" dirty="0" smtClean="0"/>
              <a:t>Distributed </a:t>
            </a:r>
            <a:r>
              <a:rPr lang="en-US" sz="1800" dirty="0"/>
              <a:t>self healing </a:t>
            </a:r>
            <a:r>
              <a:rPr lang="en-US" sz="1800" dirty="0" smtClean="0"/>
              <a:t>mesh</a:t>
            </a:r>
          </a:p>
          <a:p>
            <a:pPr>
              <a:lnSpc>
                <a:spcPct val="120000"/>
              </a:lnSpc>
              <a:buSzPct val="100000"/>
            </a:pPr>
            <a:r>
              <a:rPr lang="en-US" sz="1800" dirty="0" smtClean="0"/>
              <a:t>Peer </a:t>
            </a:r>
            <a:r>
              <a:rPr lang="en-US" sz="1800" dirty="0"/>
              <a:t>to peer </a:t>
            </a:r>
            <a:r>
              <a:rPr lang="en-US" sz="1800" dirty="0" smtClean="0"/>
              <a:t>replication</a:t>
            </a:r>
          </a:p>
          <a:p>
            <a:pPr>
              <a:lnSpc>
                <a:spcPct val="120000"/>
              </a:lnSpc>
              <a:buSzPct val="100000"/>
            </a:pPr>
            <a:r>
              <a:rPr lang="en-US" sz="1800" dirty="0" smtClean="0"/>
              <a:t>No single point of failure</a:t>
            </a:r>
          </a:p>
          <a:p>
            <a:pPr>
              <a:buSzPct val="100000"/>
            </a:pPr>
            <a:r>
              <a:rPr lang="en-US" sz="1800" dirty="0"/>
              <a:t>Writes are done to all </a:t>
            </a:r>
            <a:r>
              <a:rPr lang="en-US" sz="1800" dirty="0" smtClean="0"/>
              <a:t>nodes simultaneously.</a:t>
            </a:r>
          </a:p>
          <a:p>
            <a:pPr>
              <a:buSzPct val="100000"/>
            </a:pPr>
            <a:r>
              <a:rPr lang="en-US" sz="1800" dirty="0" smtClean="0"/>
              <a:t>Data is safe from node, rack, </a:t>
            </a:r>
            <a:br>
              <a:rPr lang="en-US" sz="1800" dirty="0" smtClean="0"/>
            </a:br>
            <a:r>
              <a:rPr lang="en-US" sz="1800" dirty="0" smtClean="0"/>
              <a:t>and datacenter failure.</a:t>
            </a:r>
          </a:p>
          <a:p>
            <a:pPr>
              <a:buSzPct val="100000"/>
            </a:pPr>
            <a:r>
              <a:rPr lang="en-US" sz="1800" dirty="0" smtClean="0"/>
              <a:t>Optimized for high volume, </a:t>
            </a:r>
            <a:br>
              <a:rPr lang="en-US" sz="1800" dirty="0" smtClean="0"/>
            </a:br>
            <a:r>
              <a:rPr lang="en-US" sz="1800" dirty="0" smtClean="0"/>
              <a:t>low latency operations.</a:t>
            </a:r>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30</a:t>
            </a:fld>
            <a:endParaRPr lang="en-US" dirty="0"/>
          </a:p>
        </p:txBody>
      </p:sp>
      <p:grpSp>
        <p:nvGrpSpPr>
          <p:cNvPr id="2" name="Group 1"/>
          <p:cNvGrpSpPr/>
          <p:nvPr/>
        </p:nvGrpSpPr>
        <p:grpSpPr>
          <a:xfrm rot="10800000">
            <a:off x="4779440" y="950289"/>
            <a:ext cx="3658849" cy="3653470"/>
            <a:chOff x="4850560" y="950289"/>
            <a:chExt cx="3658849" cy="3653470"/>
          </a:xfrm>
        </p:grpSpPr>
        <p:sp>
          <p:nvSpPr>
            <p:cNvPr id="27" name="Shape 1231"/>
            <p:cNvSpPr/>
            <p:nvPr/>
          </p:nvSpPr>
          <p:spPr>
            <a:xfrm>
              <a:off x="5217495" y="1314381"/>
              <a:ext cx="2924979" cy="2925286"/>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spcBef>
                  <a:spcPts val="0"/>
                </a:spcBef>
                <a:buNone/>
              </a:pPr>
              <a:endParaRPr>
                <a:ln>
                  <a:solidFill>
                    <a:srgbClr val="0E316E"/>
                  </a:solidFill>
                </a:ln>
              </a:endParaRPr>
            </a:p>
          </p:txBody>
        </p:sp>
        <p:sp>
          <p:nvSpPr>
            <p:cNvPr id="28" name="Shape 1232"/>
            <p:cNvSpPr/>
            <p:nvPr/>
          </p:nvSpPr>
          <p:spPr>
            <a:xfrm>
              <a:off x="7775539"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sp>
          <p:nvSpPr>
            <p:cNvPr id="32" name="Shape 1237"/>
            <p:cNvSpPr/>
            <p:nvPr/>
          </p:nvSpPr>
          <p:spPr>
            <a:xfrm>
              <a:off x="4850560" y="2458797"/>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8"/>
            <p:cNvSpPr/>
            <p:nvPr/>
          </p:nvSpPr>
          <p:spPr>
            <a:xfrm>
              <a:off x="6335629" y="3875575"/>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5" name="Shape 1239"/>
            <p:cNvSpPr/>
            <p:nvPr/>
          </p:nvSpPr>
          <p:spPr>
            <a:xfrm>
              <a:off x="6335629" y="950289"/>
              <a:ext cx="733870" cy="728184"/>
            </a:xfrm>
            <a:prstGeom prst="ellipse">
              <a:avLst/>
            </a:prstGeom>
            <a:solidFill>
              <a:srgbClr val="CA5F14"/>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6" name="TextBox 25"/>
            <p:cNvSpPr txBox="1"/>
            <p:nvPr/>
          </p:nvSpPr>
          <p:spPr>
            <a:xfrm>
              <a:off x="6527677" y="2320004"/>
              <a:ext cx="259474" cy="518949"/>
            </a:xfrm>
            <a:prstGeom prst="rect">
              <a:avLst/>
            </a:prstGeom>
            <a:noFill/>
          </p:spPr>
          <p:txBody>
            <a:bodyPr wrap="none" rtlCol="0">
              <a:spAutoFit/>
            </a:bodyPr>
            <a:lstStyle/>
            <a:p>
              <a:pPr algn="ctr"/>
              <a:endParaRPr lang="en-US" dirty="0"/>
            </a:p>
          </p:txBody>
        </p:sp>
        <p:cxnSp>
          <p:nvCxnSpPr>
            <p:cNvPr id="36" name="Curved Connector 35"/>
            <p:cNvCxnSpPr>
              <a:stCxn id="28" idx="2"/>
              <a:endCxn id="35" idx="4"/>
            </p:cNvCxnSpPr>
            <p:nvPr/>
          </p:nvCxnSpPr>
          <p:spPr>
            <a:xfrm rot="10800000">
              <a:off x="6702565" y="1678473"/>
              <a:ext cx="1072975" cy="114441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28" idx="2"/>
              <a:endCxn id="34" idx="0"/>
            </p:cNvCxnSpPr>
            <p:nvPr/>
          </p:nvCxnSpPr>
          <p:spPr>
            <a:xfrm rot="10800000" flipV="1">
              <a:off x="6702565" y="2822889"/>
              <a:ext cx="1072975" cy="1052686"/>
            </a:xfrm>
            <a:prstGeom prst="curvedConnector2">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28" idx="2"/>
              <a:endCxn id="32" idx="6"/>
            </p:cNvCxnSpPr>
            <p:nvPr/>
          </p:nvCxnSpPr>
          <p:spPr>
            <a:xfrm rot="10800000">
              <a:off x="5584431" y="2822889"/>
              <a:ext cx="2191109" cy="12700"/>
            </a:xfrm>
            <a:prstGeom prst="curvedConnector3">
              <a:avLst/>
            </a:prstGeom>
            <a:ln>
              <a:solidFill>
                <a:srgbClr val="007B98"/>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60575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Cassandra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31</a:t>
            </a:fld>
            <a:endParaRPr lang="en-US"/>
          </a:p>
        </p:txBody>
      </p:sp>
      <p:sp>
        <p:nvSpPr>
          <p:cNvPr id="8" name="Rounded Rectangle 7"/>
          <p:cNvSpPr/>
          <p:nvPr/>
        </p:nvSpPr>
        <p:spPr>
          <a:xfrm>
            <a:off x="4247685" y="710510"/>
            <a:ext cx="19955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Your Application</a:t>
            </a:r>
            <a:endParaRPr lang="en-US" sz="1400" b="1" dirty="0">
              <a:latin typeface="Arial"/>
              <a:cs typeface="Arial"/>
            </a:endParaRPr>
          </a:p>
        </p:txBody>
      </p:sp>
      <p:sp>
        <p:nvSpPr>
          <p:cNvPr id="12" name="TextShape 33"/>
          <p:cNvSpPr txBox="1"/>
          <p:nvPr/>
        </p:nvSpPr>
        <p:spPr>
          <a:xfrm>
            <a:off x="1803784" y="3701896"/>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351961" y="1077594"/>
            <a:ext cx="1145317"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 driver</a:t>
            </a:r>
            <a:endParaRPr lang="en-US" sz="1200" b="1" dirty="0">
              <a:latin typeface="Arial"/>
              <a:cs typeface="Arial"/>
            </a:endParaRPr>
          </a:p>
        </p:txBody>
      </p:sp>
      <p:sp>
        <p:nvSpPr>
          <p:cNvPr id="26" name="TextShape 33"/>
          <p:cNvSpPr txBox="1"/>
          <p:nvPr/>
        </p:nvSpPr>
        <p:spPr>
          <a:xfrm>
            <a:off x="6119099" y="3615626"/>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Tree>
    <p:extLst>
      <p:ext uri="{BB962C8B-B14F-4D97-AF65-F5344CB8AC3E}">
        <p14:creationId xmlns:p14="http://schemas.microsoft.com/office/powerpoint/2010/main" val="9072867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Cassandra Architecture Demo</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32</a:t>
            </a:fld>
            <a:endParaRPr lang="en-US"/>
          </a:p>
        </p:txBody>
      </p:sp>
    </p:spTree>
    <p:extLst>
      <p:ext uri="{BB962C8B-B14F-4D97-AF65-F5344CB8AC3E}">
        <p14:creationId xmlns:p14="http://schemas.microsoft.com/office/powerpoint/2010/main" val="1042916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2682033" y="959202"/>
            <a:ext cx="2158059" cy="799335"/>
          </a:xfrm>
          <a:custGeom>
            <a:avLst/>
            <a:gdLst>
              <a:gd name="connsiteX0" fmla="*/ 2158059 w 2158059"/>
              <a:gd name="connsiteY0" fmla="*/ 0 h 799335"/>
              <a:gd name="connsiteX1" fmla="*/ 1101232 w 2158059"/>
              <a:gd name="connsiteY1" fmla="*/ 257564 h 799335"/>
              <a:gd name="connsiteX2" fmla="*/ 0 w 2158059"/>
              <a:gd name="connsiteY2" fmla="*/ 799335 h 799335"/>
              <a:gd name="connsiteX3" fmla="*/ 0 w 2158059"/>
              <a:gd name="connsiteY3" fmla="*/ 799335 h 799335"/>
            </a:gdLst>
            <a:ahLst/>
            <a:cxnLst>
              <a:cxn ang="0">
                <a:pos x="connsiteX0" y="connsiteY0"/>
              </a:cxn>
              <a:cxn ang="0">
                <a:pos x="connsiteX1" y="connsiteY1"/>
              </a:cxn>
              <a:cxn ang="0">
                <a:pos x="connsiteX2" y="connsiteY2"/>
              </a:cxn>
              <a:cxn ang="0">
                <a:pos x="connsiteX3" y="connsiteY3"/>
              </a:cxn>
            </a:cxnLst>
            <a:rect l="l" t="t" r="r" b="b"/>
            <a:pathLst>
              <a:path w="2158059" h="799335">
                <a:moveTo>
                  <a:pt x="2158059" y="0"/>
                </a:moveTo>
                <a:cubicBezTo>
                  <a:pt x="1809483" y="62171"/>
                  <a:pt x="1460908" y="124342"/>
                  <a:pt x="1101232" y="257564"/>
                </a:cubicBezTo>
                <a:cubicBezTo>
                  <a:pt x="741556" y="390786"/>
                  <a:pt x="0" y="799335"/>
                  <a:pt x="0" y="799335"/>
                </a:cubicBezTo>
                <a:lnTo>
                  <a:pt x="0" y="799335"/>
                </a:ln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33</a:t>
            </a:fld>
            <a:endParaRPr lang="en-US"/>
          </a:p>
        </p:txBody>
      </p:sp>
      <p:sp>
        <p:nvSpPr>
          <p:cNvPr id="6" name="Freeform 32"/>
          <p:cNvSpPr/>
          <p:nvPr/>
        </p:nvSpPr>
        <p:spPr>
          <a:xfrm>
            <a:off x="2528854" y="1616433"/>
            <a:ext cx="3068928" cy="508414"/>
          </a:xfrm>
          <a:custGeom>
            <a:avLst/>
            <a:gdLst/>
            <a:ahLst/>
            <a:cxnLst/>
            <a:rect l="0" t="0" r="r" b="b"/>
            <a:pathLst>
              <a:path w="9398" h="3032">
                <a:moveTo>
                  <a:pt x="0" y="1752"/>
                </a:moveTo>
                <a:cubicBezTo>
                  <a:pt x="0" y="1752"/>
                  <a:pt x="2540" y="0"/>
                  <a:pt x="5588" y="152"/>
                </a:cubicBezTo>
                <a:cubicBezTo>
                  <a:pt x="7212" y="233"/>
                  <a:pt x="9397" y="3031"/>
                  <a:pt x="9397" y="3031"/>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4798301" y="479591"/>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9" name="Freeform 15"/>
          <p:cNvSpPr/>
          <p:nvPr/>
        </p:nvSpPr>
        <p:spPr>
          <a:xfrm>
            <a:off x="1533526" y="2124520"/>
            <a:ext cx="1148154" cy="2049324"/>
          </a:xfrm>
          <a:custGeom>
            <a:avLst/>
            <a:gdLst/>
            <a:ahLst/>
            <a:cxnLst/>
            <a:rect l="0" t="0" r="r" b="b"/>
            <a:pathLst>
              <a:path w="3516" h="6275">
                <a:moveTo>
                  <a:pt x="3048" y="0"/>
                </a:moveTo>
                <a:cubicBezTo>
                  <a:pt x="3048" y="0"/>
                  <a:pt x="3515" y="870"/>
                  <a:pt x="3048" y="2972"/>
                </a:cubicBezTo>
                <a:cubicBezTo>
                  <a:pt x="2540" y="5258"/>
                  <a:pt x="0" y="6274"/>
                  <a:pt x="0" y="627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Freeform 18"/>
          <p:cNvSpPr/>
          <p:nvPr/>
        </p:nvSpPr>
        <p:spPr>
          <a:xfrm>
            <a:off x="1616471" y="2121581"/>
            <a:ext cx="912711" cy="604509"/>
          </a:xfrm>
          <a:custGeom>
            <a:avLst/>
            <a:gdLst/>
            <a:ahLst/>
            <a:cxnLst/>
            <a:rect l="0" t="0" r="r" b="b"/>
            <a:pathLst>
              <a:path w="2795" h="1851">
                <a:moveTo>
                  <a:pt x="2794" y="0"/>
                </a:moveTo>
                <a:cubicBezTo>
                  <a:pt x="2794" y="0"/>
                  <a:pt x="2540" y="695"/>
                  <a:pt x="2032" y="1203"/>
                </a:cubicBezTo>
                <a:cubicBezTo>
                  <a:pt x="1385" y="1850"/>
                  <a:pt x="0" y="949"/>
                  <a:pt x="0" y="949"/>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1" name="Freeform 19"/>
          <p:cNvSpPr/>
          <p:nvPr/>
        </p:nvSpPr>
        <p:spPr>
          <a:xfrm>
            <a:off x="1284696" y="2124521"/>
            <a:ext cx="1244487" cy="1411503"/>
          </a:xfrm>
          <a:custGeom>
            <a:avLst/>
            <a:gdLst/>
            <a:ahLst/>
            <a:cxnLst/>
            <a:rect l="0" t="0" r="r" b="b"/>
            <a:pathLst>
              <a:path w="3811" h="4322">
                <a:moveTo>
                  <a:pt x="3810" y="0"/>
                </a:moveTo>
                <a:cubicBezTo>
                  <a:pt x="3810" y="0"/>
                  <a:pt x="3810" y="2718"/>
                  <a:pt x="2540" y="3734"/>
                </a:cubicBezTo>
                <a:cubicBezTo>
                  <a:pt x="1607" y="4321"/>
                  <a:pt x="93" y="3763"/>
                  <a:pt x="0" y="3734"/>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2" name="TextShape 33"/>
          <p:cNvSpPr txBox="1"/>
          <p:nvPr/>
        </p:nvSpPr>
        <p:spPr>
          <a:xfrm>
            <a:off x="2238948" y="367525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13" name="TextShape 15"/>
          <p:cNvSpPr txBox="1"/>
          <p:nvPr/>
        </p:nvSpPr>
        <p:spPr>
          <a:xfrm>
            <a:off x="3323307" y="587129"/>
            <a:ext cx="936549"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i</a:t>
            </a:r>
            <a:r>
              <a:rPr lang="en-US" dirty="0" smtClean="0"/>
              <a:t>nsert </a:t>
            </a:r>
            <a:r>
              <a:rPr lang="en-US" dirty="0"/>
              <a:t>key=‘x’;</a:t>
            </a:r>
            <a:endParaRPr dirty="0"/>
          </a:p>
        </p:txBody>
      </p:sp>
      <p:sp>
        <p:nvSpPr>
          <p:cNvPr id="14" name="TextShape 17"/>
          <p:cNvSpPr txBox="1"/>
          <p:nvPr/>
        </p:nvSpPr>
        <p:spPr>
          <a:xfrm>
            <a:off x="139690" y="1306863"/>
            <a:ext cx="2506820" cy="263228"/>
          </a:xfrm>
          <a:prstGeom prst="rect">
            <a:avLst/>
          </a:prstGeom>
        </p:spPr>
        <p:txBody>
          <a:bodyPr wrap="none" lIns="72888" tIns="36444" rIns="72888" bIns="36444"/>
          <a:lstStyle>
            <a:defPPr>
              <a:defRPr lang="en-US"/>
            </a:defPPr>
            <a:lvl1pPr>
              <a:defRPr sz="1600" b="1">
                <a:latin typeface="Arial"/>
                <a:cs typeface="Arial"/>
              </a:defRPr>
            </a:lvl1pPr>
          </a:lstStyle>
          <a:p>
            <a:r>
              <a:rPr lang="en-US" dirty="0"/>
              <a:t>hash(key) =&gt; token(43)</a:t>
            </a:r>
            <a:endParaRPr dirty="0"/>
          </a:p>
        </p:txBody>
      </p:sp>
      <p:sp>
        <p:nvSpPr>
          <p:cNvPr id="15" name="TextShape 33"/>
          <p:cNvSpPr txBox="1"/>
          <p:nvPr/>
        </p:nvSpPr>
        <p:spPr>
          <a:xfrm>
            <a:off x="2232475" y="3962333"/>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
        <p:nvSpPr>
          <p:cNvPr id="16" name="CustomShape 3"/>
          <p:cNvSpPr/>
          <p:nvPr/>
        </p:nvSpPr>
        <p:spPr>
          <a:xfrm>
            <a:off x="1118807" y="193379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CustomShape 4"/>
          <p:cNvSpPr/>
          <p:nvPr/>
        </p:nvSpPr>
        <p:spPr>
          <a:xfrm>
            <a:off x="2270100" y="165721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8" name="CustomShape 4"/>
          <p:cNvSpPr/>
          <p:nvPr/>
        </p:nvSpPr>
        <p:spPr>
          <a:xfrm>
            <a:off x="3305522" y="210724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9" name="CustomShape 4"/>
          <p:cNvSpPr/>
          <p:nvPr/>
        </p:nvSpPr>
        <p:spPr>
          <a:xfrm>
            <a:off x="3305523" y="405179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20" name="CustomShape 4"/>
          <p:cNvSpPr/>
          <p:nvPr/>
        </p:nvSpPr>
        <p:spPr>
          <a:xfrm>
            <a:off x="1215639" y="40553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21" name="CustomShape 4"/>
          <p:cNvSpPr/>
          <p:nvPr/>
        </p:nvSpPr>
        <p:spPr>
          <a:xfrm>
            <a:off x="1229137" y="21044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22" name="CustomShape 4"/>
          <p:cNvSpPr/>
          <p:nvPr/>
        </p:nvSpPr>
        <p:spPr>
          <a:xfrm>
            <a:off x="845771" y="310019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23" name="CustomShape 4"/>
          <p:cNvSpPr/>
          <p:nvPr/>
        </p:nvSpPr>
        <p:spPr>
          <a:xfrm>
            <a:off x="2268136" y="44927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24" name="CustomShape 4"/>
          <p:cNvSpPr/>
          <p:nvPr/>
        </p:nvSpPr>
        <p:spPr>
          <a:xfrm>
            <a:off x="3660738" y="309743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25" name="Rounded Rectangle 24"/>
          <p:cNvSpPr/>
          <p:nvPr/>
        </p:nvSpPr>
        <p:spPr>
          <a:xfrm>
            <a:off x="4902578" y="846675"/>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
        <p:nvSpPr>
          <p:cNvPr id="26" name="TextShape 33"/>
          <p:cNvSpPr txBox="1"/>
          <p:nvPr/>
        </p:nvSpPr>
        <p:spPr>
          <a:xfrm>
            <a:off x="6518740" y="3668915"/>
            <a:ext cx="1532698" cy="363062"/>
          </a:xfrm>
          <a:prstGeom prst="rect">
            <a:avLst/>
          </a:prstGeom>
        </p:spPr>
        <p:txBody>
          <a:bodyPr wrap="none" lIns="72888" tIns="36444" rIns="72888" bIns="36444"/>
          <a:lstStyle/>
          <a:p>
            <a:r>
              <a:rPr lang="en-US" sz="1600" b="1" dirty="0">
                <a:latin typeface="Arial"/>
                <a:cs typeface="Arial"/>
              </a:rPr>
              <a:t>Data Center </a:t>
            </a:r>
            <a:r>
              <a:rPr lang="en-US" sz="1600" b="1" dirty="0" smtClean="0">
                <a:latin typeface="Arial"/>
                <a:cs typeface="Arial"/>
              </a:rPr>
              <a:t>2</a:t>
            </a:r>
            <a:endParaRPr lang="en-US" sz="1600" b="1" dirty="0">
              <a:latin typeface="Arial"/>
              <a:cs typeface="Arial"/>
            </a:endParaRPr>
          </a:p>
        </p:txBody>
      </p:sp>
      <p:sp>
        <p:nvSpPr>
          <p:cNvPr id="28" name="CustomShape 3"/>
          <p:cNvSpPr/>
          <p:nvPr/>
        </p:nvSpPr>
        <p:spPr>
          <a:xfrm>
            <a:off x="5398599" y="1927457"/>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9" name="CustomShape 4"/>
          <p:cNvSpPr/>
          <p:nvPr/>
        </p:nvSpPr>
        <p:spPr>
          <a:xfrm>
            <a:off x="6549892" y="1650876"/>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31</a:t>
            </a:r>
            <a:endParaRPr sz="1200" b="1" dirty="0">
              <a:solidFill>
                <a:schemeClr val="lt1"/>
              </a:solidFill>
              <a:latin typeface="Arial"/>
              <a:cs typeface="Arial"/>
            </a:endParaRPr>
          </a:p>
        </p:txBody>
      </p:sp>
      <p:sp>
        <p:nvSpPr>
          <p:cNvPr id="30" name="CustomShape 4"/>
          <p:cNvSpPr/>
          <p:nvPr/>
        </p:nvSpPr>
        <p:spPr>
          <a:xfrm>
            <a:off x="7585314" y="21009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21</a:t>
            </a:r>
            <a:endParaRPr sz="1200" b="1" dirty="0">
              <a:solidFill>
                <a:schemeClr val="lt1"/>
              </a:solidFill>
              <a:latin typeface="Arial"/>
              <a:cs typeface="Arial"/>
            </a:endParaRPr>
          </a:p>
        </p:txBody>
      </p:sp>
      <p:sp>
        <p:nvSpPr>
          <p:cNvPr id="31" name="CustomShape 4"/>
          <p:cNvSpPr/>
          <p:nvPr/>
        </p:nvSpPr>
        <p:spPr>
          <a:xfrm>
            <a:off x="7585315" y="404545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81</a:t>
            </a:r>
            <a:endParaRPr sz="1200" b="1" dirty="0">
              <a:solidFill>
                <a:schemeClr val="lt1"/>
              </a:solidFill>
              <a:latin typeface="Arial"/>
              <a:cs typeface="Arial"/>
            </a:endParaRPr>
          </a:p>
        </p:txBody>
      </p:sp>
      <p:sp>
        <p:nvSpPr>
          <p:cNvPr id="32" name="CustomShape 4"/>
          <p:cNvSpPr/>
          <p:nvPr/>
        </p:nvSpPr>
        <p:spPr>
          <a:xfrm>
            <a:off x="5495431" y="404904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61</a:t>
            </a:r>
            <a:endParaRPr sz="1200" b="1" dirty="0">
              <a:solidFill>
                <a:schemeClr val="lt1"/>
              </a:solidFill>
              <a:latin typeface="Arial"/>
              <a:cs typeface="Arial"/>
            </a:endParaRPr>
          </a:p>
        </p:txBody>
      </p:sp>
      <p:sp>
        <p:nvSpPr>
          <p:cNvPr id="33" name="CustomShape 4"/>
          <p:cNvSpPr/>
          <p:nvPr/>
        </p:nvSpPr>
        <p:spPr>
          <a:xfrm>
            <a:off x="5508929" y="20981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41</a:t>
            </a:r>
            <a:endParaRPr sz="1200" b="1" dirty="0">
              <a:solidFill>
                <a:schemeClr val="lt1"/>
              </a:solidFill>
              <a:latin typeface="Arial"/>
              <a:cs typeface="Arial"/>
            </a:endParaRPr>
          </a:p>
        </p:txBody>
      </p:sp>
      <p:sp>
        <p:nvSpPr>
          <p:cNvPr id="34" name="CustomShape 4"/>
          <p:cNvSpPr/>
          <p:nvPr/>
        </p:nvSpPr>
        <p:spPr>
          <a:xfrm>
            <a:off x="5125563" y="309385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51</a:t>
            </a:r>
            <a:endParaRPr sz="1200" b="1" dirty="0">
              <a:solidFill>
                <a:schemeClr val="lt1"/>
              </a:solidFill>
              <a:latin typeface="Arial"/>
              <a:cs typeface="Arial"/>
            </a:endParaRPr>
          </a:p>
        </p:txBody>
      </p:sp>
      <p:sp>
        <p:nvSpPr>
          <p:cNvPr id="35" name="CustomShape 4"/>
          <p:cNvSpPr/>
          <p:nvPr/>
        </p:nvSpPr>
        <p:spPr>
          <a:xfrm>
            <a:off x="6547928" y="4486398"/>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71</a:t>
            </a:r>
            <a:endParaRPr sz="1200" b="1" dirty="0">
              <a:solidFill>
                <a:schemeClr val="lt1"/>
              </a:solidFill>
              <a:latin typeface="Arial"/>
              <a:cs typeface="Arial"/>
            </a:endParaRPr>
          </a:p>
        </p:txBody>
      </p:sp>
      <p:sp>
        <p:nvSpPr>
          <p:cNvPr id="36" name="CustomShape 4"/>
          <p:cNvSpPr/>
          <p:nvPr/>
        </p:nvSpPr>
        <p:spPr>
          <a:xfrm>
            <a:off x="7940530" y="30910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1</a:t>
            </a:r>
            <a:r>
              <a:rPr lang="en-US" sz="1200" b="1" dirty="0" smtClean="0">
                <a:solidFill>
                  <a:schemeClr val="lt1"/>
                </a:solidFill>
                <a:latin typeface="Arial"/>
                <a:cs typeface="Arial"/>
              </a:rPr>
              <a:t>1</a:t>
            </a:r>
            <a:endParaRPr sz="1200" b="1" dirty="0">
              <a:solidFill>
                <a:schemeClr val="lt1"/>
              </a:solidFill>
              <a:latin typeface="Arial"/>
              <a:cs typeface="Arial"/>
            </a:endParaRPr>
          </a:p>
        </p:txBody>
      </p:sp>
      <p:sp>
        <p:nvSpPr>
          <p:cNvPr id="37" name="Freeform 36"/>
          <p:cNvSpPr/>
          <p:nvPr/>
        </p:nvSpPr>
        <p:spPr>
          <a:xfrm>
            <a:off x="5917696" y="2512775"/>
            <a:ext cx="397141" cy="1597307"/>
          </a:xfrm>
          <a:custGeom>
            <a:avLst/>
            <a:gdLst>
              <a:gd name="connsiteX0" fmla="*/ 49608 w 397141"/>
              <a:gd name="connsiteY0" fmla="*/ 0 h 1597307"/>
              <a:gd name="connsiteX1" fmla="*/ 396864 w 397141"/>
              <a:gd name="connsiteY1" fmla="*/ 863141 h 1597307"/>
              <a:gd name="connsiteX2" fmla="*/ 0 w 397141"/>
              <a:gd name="connsiteY2" fmla="*/ 1597307 h 1597307"/>
            </a:gdLst>
            <a:ahLst/>
            <a:cxnLst>
              <a:cxn ang="0">
                <a:pos x="connsiteX0" y="connsiteY0"/>
              </a:cxn>
              <a:cxn ang="0">
                <a:pos x="connsiteX1" y="connsiteY1"/>
              </a:cxn>
              <a:cxn ang="0">
                <a:pos x="connsiteX2" y="connsiteY2"/>
              </a:cxn>
            </a:cxnLst>
            <a:rect l="l" t="t" r="r" b="b"/>
            <a:pathLst>
              <a:path w="397141" h="1597307">
                <a:moveTo>
                  <a:pt x="49608" y="0"/>
                </a:moveTo>
                <a:cubicBezTo>
                  <a:pt x="227370" y="298461"/>
                  <a:pt x="405132" y="596923"/>
                  <a:pt x="396864" y="863141"/>
                </a:cubicBezTo>
                <a:cubicBezTo>
                  <a:pt x="388596" y="1129359"/>
                  <a:pt x="0" y="1597307"/>
                  <a:pt x="0" y="1597307"/>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5629969" y="2532618"/>
            <a:ext cx="366716" cy="793692"/>
          </a:xfrm>
          <a:custGeom>
            <a:avLst/>
            <a:gdLst>
              <a:gd name="connsiteX0" fmla="*/ 327413 w 366716"/>
              <a:gd name="connsiteY0" fmla="*/ 0 h 793692"/>
              <a:gd name="connsiteX1" fmla="*/ 337335 w 366716"/>
              <a:gd name="connsiteY1" fmla="*/ 515900 h 793692"/>
              <a:gd name="connsiteX2" fmla="*/ 0 w 366716"/>
              <a:gd name="connsiteY2" fmla="*/ 793692 h 793692"/>
            </a:gdLst>
            <a:ahLst/>
            <a:cxnLst>
              <a:cxn ang="0">
                <a:pos x="connsiteX0" y="connsiteY0"/>
              </a:cxn>
              <a:cxn ang="0">
                <a:pos x="connsiteX1" y="connsiteY1"/>
              </a:cxn>
              <a:cxn ang="0">
                <a:pos x="connsiteX2" y="connsiteY2"/>
              </a:cxn>
            </a:cxnLst>
            <a:rect l="l" t="t" r="r" b="b"/>
            <a:pathLst>
              <a:path w="366716" h="793692">
                <a:moveTo>
                  <a:pt x="327413" y="0"/>
                </a:moveTo>
                <a:cubicBezTo>
                  <a:pt x="359658" y="191809"/>
                  <a:pt x="391904" y="383618"/>
                  <a:pt x="337335" y="515900"/>
                </a:cubicBezTo>
                <a:cubicBezTo>
                  <a:pt x="282766" y="648182"/>
                  <a:pt x="0" y="793692"/>
                  <a:pt x="0" y="793692"/>
                </a:cubicBezTo>
              </a:path>
            </a:pathLst>
          </a:custGeom>
          <a:noFill/>
          <a:ln w="63500" cap="flat" cmpd="sng" algn="ctr">
            <a:solidFill>
              <a:schemeClr val="bg1">
                <a:lumMod val="50000"/>
              </a:schemeClr>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39" name="TextShape 33"/>
          <p:cNvSpPr txBox="1"/>
          <p:nvPr/>
        </p:nvSpPr>
        <p:spPr>
          <a:xfrm>
            <a:off x="6523375" y="3981510"/>
            <a:ext cx="875841" cy="399595"/>
          </a:xfrm>
          <a:prstGeom prst="rect">
            <a:avLst/>
          </a:prstGeom>
        </p:spPr>
        <p:txBody>
          <a:bodyPr wrap="none" lIns="72888" tIns="36444" rIns="72888" bIns="36444"/>
          <a:lstStyle/>
          <a:p>
            <a:r>
              <a:rPr lang="en-US" sz="1600" b="1" dirty="0" smtClean="0">
                <a:latin typeface="Arial"/>
                <a:cs typeface="Arial"/>
              </a:rPr>
              <a:t>RF </a:t>
            </a:r>
            <a:r>
              <a:rPr lang="en-US" sz="1600" b="1" dirty="0">
                <a:latin typeface="Arial"/>
                <a:cs typeface="Arial"/>
              </a:rPr>
              <a:t>= 3</a:t>
            </a:r>
            <a:endParaRPr sz="1600" b="1" dirty="0">
              <a:latin typeface="Arial"/>
              <a:cs typeface="Arial"/>
            </a:endParaRPr>
          </a:p>
        </p:txBody>
      </p:sp>
    </p:spTree>
    <p:extLst>
      <p:ext uri="{BB962C8B-B14F-4D97-AF65-F5344CB8AC3E}">
        <p14:creationId xmlns:p14="http://schemas.microsoft.com/office/powerpoint/2010/main" val="1814501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34</a:t>
            </a:fld>
            <a:endParaRPr lang="en-US"/>
          </a:p>
        </p:txBody>
      </p:sp>
      <p:sp>
        <p:nvSpPr>
          <p:cNvPr id="5" name="Content Placeholder 4"/>
          <p:cNvSpPr>
            <a:spLocks noGrp="1"/>
          </p:cNvSpPr>
          <p:nvPr>
            <p:ph sz="quarter" idx="1"/>
          </p:nvPr>
        </p:nvSpPr>
        <p:spPr/>
        <p:txBody>
          <a:bodyPr/>
          <a:lstStyle/>
          <a:p>
            <a:endParaRPr lang="en-US"/>
          </a:p>
        </p:txBody>
      </p:sp>
      <p:sp>
        <p:nvSpPr>
          <p:cNvPr id="6" name="CustomShape 1"/>
          <p:cNvSpPr/>
          <p:nvPr/>
        </p:nvSpPr>
        <p:spPr>
          <a:xfrm>
            <a:off x="5938765" y="591275"/>
            <a:ext cx="2644309" cy="4374595"/>
          </a:xfrm>
          <a:prstGeom prst="rect">
            <a:avLst/>
          </a:prstGeom>
        </p:spPr>
        <p:txBody>
          <a:bodyPr vert="horz" lIns="0" tIns="0" rIns="91435" bIns="0">
            <a:normAutofit fontScale="92500" lnSpcReduction="10000"/>
          </a:bodyPr>
          <a:lstStyle/>
          <a:p>
            <a:pPr>
              <a:spcBef>
                <a:spcPts val="600"/>
              </a:spcBef>
              <a:buClr>
                <a:schemeClr val="accent1"/>
              </a:buClr>
              <a:buSzPct val="76000"/>
            </a:pPr>
            <a:r>
              <a:rPr lang="en-US" sz="2000" dirty="0" smtClean="0">
                <a:solidFill>
                  <a:schemeClr val="tx1">
                    <a:lumMod val="65000"/>
                    <a:lumOff val="35000"/>
                  </a:schemeClr>
                </a:solidFill>
                <a:latin typeface="Arial"/>
                <a:cs typeface="Arial"/>
              </a:rPr>
              <a:t>C* Process in JVM</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Snitch</a:t>
            </a:r>
          </a:p>
          <a:p>
            <a:pPr>
              <a:spcBef>
                <a:spcPts val="600"/>
              </a:spcBef>
              <a:buClr>
                <a:schemeClr val="accent1"/>
              </a:buClr>
              <a:buSzPct val="76000"/>
            </a:pPr>
            <a:r>
              <a:rPr lang="en-US" sz="2000" dirty="0" smtClean="0">
                <a:solidFill>
                  <a:schemeClr val="tx1">
                    <a:lumMod val="65000"/>
                    <a:lumOff val="35000"/>
                  </a:schemeClr>
                </a:solidFill>
                <a:latin typeface="Arial"/>
                <a:cs typeface="Arial"/>
              </a:rPr>
              <a:t>Gossip</a:t>
            </a:r>
          </a:p>
          <a:p>
            <a:pPr>
              <a:spcBef>
                <a:spcPts val="600"/>
              </a:spcBef>
              <a:buClr>
                <a:schemeClr val="accent1"/>
              </a:buClr>
              <a:buSzPct val="76000"/>
            </a:pPr>
            <a:r>
              <a:rPr lang="en-US" sz="2000" dirty="0" smtClean="0">
                <a:solidFill>
                  <a:schemeClr val="tx1">
                    <a:lumMod val="65000"/>
                    <a:lumOff val="35000"/>
                  </a:schemeClr>
                </a:solidFill>
                <a:latin typeface="Arial"/>
                <a:cs typeface="Arial"/>
              </a:rPr>
              <a:t>Driver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Load balancing</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Coordinator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Partition key ~ token</a:t>
            </a:r>
          </a:p>
          <a:p>
            <a:pPr>
              <a:spcBef>
                <a:spcPts val="600"/>
              </a:spcBef>
              <a:buClr>
                <a:schemeClr val="accent1"/>
              </a:buClr>
              <a:buSzPct val="76000"/>
            </a:pPr>
            <a:r>
              <a:rPr lang="en-US" sz="2000" dirty="0" smtClean="0">
                <a:solidFill>
                  <a:schemeClr val="tx1">
                    <a:lumMod val="65000"/>
                    <a:lumOff val="35000"/>
                  </a:schemeClr>
                </a:solidFill>
                <a:latin typeface="Arial"/>
                <a:cs typeface="Arial"/>
              </a:rPr>
              <a:t>Token ranges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Replication factor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Consistency level</a:t>
            </a:r>
          </a:p>
          <a:p>
            <a:pPr>
              <a:spcBef>
                <a:spcPts val="600"/>
              </a:spcBef>
              <a:buClr>
                <a:schemeClr val="accent1"/>
              </a:buClr>
              <a:buSzPct val="76000"/>
            </a:pPr>
            <a:r>
              <a:rPr lang="en-US" sz="2000" dirty="0" smtClean="0">
                <a:solidFill>
                  <a:schemeClr val="tx1">
                    <a:lumMod val="65000"/>
                    <a:lumOff val="35000"/>
                  </a:schemeClr>
                </a:solidFill>
                <a:latin typeface="Arial"/>
                <a:cs typeface="Arial"/>
              </a:rPr>
              <a:t>Hints</a:t>
            </a:r>
          </a:p>
          <a:p>
            <a:pPr>
              <a:spcBef>
                <a:spcPts val="600"/>
              </a:spcBef>
              <a:buClr>
                <a:schemeClr val="accent1"/>
              </a:buClr>
              <a:buSzPct val="76000"/>
            </a:pPr>
            <a:r>
              <a:rPr lang="en-US" sz="2000" dirty="0" smtClean="0">
                <a:solidFill>
                  <a:schemeClr val="tx1">
                    <a:lumMod val="65000"/>
                    <a:lumOff val="35000"/>
                  </a:schemeClr>
                </a:solidFill>
                <a:latin typeface="Arial"/>
                <a:cs typeface="Arial"/>
              </a:rPr>
              <a:t>Repair</a:t>
            </a:r>
          </a:p>
          <a:p>
            <a:pPr>
              <a:spcBef>
                <a:spcPts val="600"/>
              </a:spcBef>
              <a:buClr>
                <a:schemeClr val="accent1"/>
              </a:buClr>
              <a:buSzPct val="76000"/>
            </a:pPr>
            <a:r>
              <a:rPr lang="en-US" sz="2000" dirty="0" smtClean="0">
                <a:solidFill>
                  <a:schemeClr val="tx1">
                    <a:lumMod val="65000"/>
                    <a:lumOff val="35000"/>
                  </a:schemeClr>
                </a:solidFill>
                <a:latin typeface="Arial"/>
                <a:cs typeface="Arial"/>
              </a:rPr>
              <a:t>Sizing</a:t>
            </a:r>
          </a:p>
          <a:p>
            <a:pPr>
              <a:spcBef>
                <a:spcPts val="600"/>
              </a:spcBef>
              <a:buClr>
                <a:schemeClr val="accent1"/>
              </a:buClr>
              <a:buSzPct val="76000"/>
            </a:pPr>
            <a:endParaRPr lang="en-US" sz="2000" dirty="0">
              <a:solidFill>
                <a:schemeClr val="tx1">
                  <a:lumMod val="65000"/>
                  <a:lumOff val="35000"/>
                </a:schemeClr>
              </a:solidFill>
              <a:latin typeface="Arial"/>
              <a:cs typeface="Arial"/>
            </a:endParaRPr>
          </a:p>
        </p:txBody>
      </p:sp>
      <p:sp>
        <p:nvSpPr>
          <p:cNvPr id="7" name="Rounded Rectangle 6"/>
          <p:cNvSpPr/>
          <p:nvPr/>
        </p:nvSpPr>
        <p:spPr>
          <a:xfrm>
            <a:off x="3591352" y="838686"/>
            <a:ext cx="1269965"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smtClean="0">
                <a:latin typeface="Arial"/>
                <a:cs typeface="Arial"/>
              </a:rPr>
              <a:t>Application</a:t>
            </a:r>
            <a:endParaRPr lang="en-US" sz="1400" b="1" dirty="0">
              <a:latin typeface="Arial"/>
              <a:cs typeface="Arial"/>
            </a:endParaRPr>
          </a:p>
        </p:txBody>
      </p:sp>
      <p:sp>
        <p:nvSpPr>
          <p:cNvPr id="8" name="TextShape 33"/>
          <p:cNvSpPr txBox="1"/>
          <p:nvPr/>
        </p:nvSpPr>
        <p:spPr>
          <a:xfrm>
            <a:off x="2222040" y="3590272"/>
            <a:ext cx="1532698" cy="363062"/>
          </a:xfrm>
          <a:prstGeom prst="rect">
            <a:avLst/>
          </a:prstGeom>
        </p:spPr>
        <p:txBody>
          <a:bodyPr wrap="none" lIns="72888" tIns="36444" rIns="72888" bIns="36444"/>
          <a:lstStyle/>
          <a:p>
            <a:r>
              <a:rPr lang="en-US" sz="1600" b="1" dirty="0">
                <a:latin typeface="Arial"/>
                <a:cs typeface="Arial"/>
              </a:rPr>
              <a:t>Data Center 1</a:t>
            </a:r>
          </a:p>
        </p:txBody>
      </p:sp>
      <p:sp>
        <p:nvSpPr>
          <p:cNvPr id="9" name="CustomShape 3"/>
          <p:cNvSpPr/>
          <p:nvPr/>
        </p:nvSpPr>
        <p:spPr>
          <a:xfrm>
            <a:off x="1101899" y="1848814"/>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0" name="CustomShape 4"/>
          <p:cNvSpPr/>
          <p:nvPr/>
        </p:nvSpPr>
        <p:spPr>
          <a:xfrm>
            <a:off x="2253192" y="157223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lt1"/>
                </a:solidFill>
                <a:latin typeface="Arial"/>
                <a:cs typeface="Arial"/>
              </a:rPr>
              <a:t>80</a:t>
            </a:r>
            <a:endParaRPr sz="1200" b="1">
              <a:solidFill>
                <a:schemeClr val="lt1"/>
              </a:solidFill>
              <a:latin typeface="Arial"/>
              <a:cs typeface="Arial"/>
            </a:endParaRPr>
          </a:p>
        </p:txBody>
      </p:sp>
      <p:sp>
        <p:nvSpPr>
          <p:cNvPr id="11" name="CustomShape 4"/>
          <p:cNvSpPr/>
          <p:nvPr/>
        </p:nvSpPr>
        <p:spPr>
          <a:xfrm>
            <a:off x="3288614" y="202226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2" name="CustomShape 4"/>
          <p:cNvSpPr/>
          <p:nvPr/>
        </p:nvSpPr>
        <p:spPr>
          <a:xfrm>
            <a:off x="3288615" y="396681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3" name="CustomShape 4"/>
          <p:cNvSpPr/>
          <p:nvPr/>
        </p:nvSpPr>
        <p:spPr>
          <a:xfrm>
            <a:off x="1198731" y="39703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4" name="CustomShape 4"/>
          <p:cNvSpPr/>
          <p:nvPr/>
        </p:nvSpPr>
        <p:spPr>
          <a:xfrm>
            <a:off x="1212229" y="201951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5" name="CustomShape 4"/>
          <p:cNvSpPr/>
          <p:nvPr/>
        </p:nvSpPr>
        <p:spPr>
          <a:xfrm>
            <a:off x="828863" y="3015210"/>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6" name="CustomShape 4"/>
          <p:cNvSpPr/>
          <p:nvPr/>
        </p:nvSpPr>
        <p:spPr>
          <a:xfrm>
            <a:off x="2251228" y="440775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7" name="CustomShape 4"/>
          <p:cNvSpPr/>
          <p:nvPr/>
        </p:nvSpPr>
        <p:spPr>
          <a:xfrm>
            <a:off x="3643830" y="3012454"/>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8" name="Rounded Rectangle 17"/>
          <p:cNvSpPr/>
          <p:nvPr/>
        </p:nvSpPr>
        <p:spPr>
          <a:xfrm>
            <a:off x="4077512" y="1205770"/>
            <a:ext cx="694509" cy="228186"/>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driver</a:t>
            </a:r>
            <a:endParaRPr lang="en-US" sz="1200" b="1" dirty="0">
              <a:latin typeface="Arial"/>
              <a:cs typeface="Arial"/>
            </a:endParaRPr>
          </a:p>
        </p:txBody>
      </p:sp>
    </p:spTree>
    <p:extLst>
      <p:ext uri="{BB962C8B-B14F-4D97-AF65-F5344CB8AC3E}">
        <p14:creationId xmlns:p14="http://schemas.microsoft.com/office/powerpoint/2010/main" val="120656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35</a:t>
            </a:fld>
            <a:endParaRPr lang="en-US"/>
          </a:p>
        </p:txBody>
      </p:sp>
      <p:sp>
        <p:nvSpPr>
          <p:cNvPr id="5" name="Content Placeholder 4"/>
          <p:cNvSpPr>
            <a:spLocks noGrp="1"/>
          </p:cNvSpPr>
          <p:nvPr>
            <p:ph sz="quarter" idx="1"/>
          </p:nvPr>
        </p:nvSpPr>
        <p:spPr/>
        <p:txBody>
          <a:bodyPr/>
          <a:lstStyle/>
          <a:p>
            <a:pPr algn="ctr"/>
            <a:endParaRPr lang="en-US" dirty="0" smtClean="0"/>
          </a:p>
          <a:p>
            <a:pPr algn="ctr"/>
            <a:r>
              <a:rPr lang="en-US" dirty="0" smtClean="0"/>
              <a:t>Replication Factor</a:t>
            </a:r>
          </a:p>
          <a:p>
            <a:pPr algn="ctr"/>
            <a:endParaRPr lang="en-US" dirty="0"/>
          </a:p>
          <a:p>
            <a:pPr algn="ctr"/>
            <a:r>
              <a:rPr lang="en-US" dirty="0" smtClean="0"/>
              <a:t>Consistency Level</a:t>
            </a:r>
          </a:p>
          <a:p>
            <a:pPr algn="ctr"/>
            <a:endParaRPr lang="en-US" dirty="0" smtClean="0"/>
          </a:p>
          <a:p>
            <a:pPr algn="ctr"/>
            <a:r>
              <a:rPr lang="en-US" dirty="0" smtClean="0"/>
              <a:t>CL(write) + CL(read)  &gt;  Replication Factor</a:t>
            </a:r>
            <a:endParaRPr lang="en-US" dirty="0"/>
          </a:p>
        </p:txBody>
      </p:sp>
    </p:spTree>
    <p:extLst>
      <p:ext uri="{BB962C8B-B14F-4D97-AF65-F5344CB8AC3E}">
        <p14:creationId xmlns:p14="http://schemas.microsoft.com/office/powerpoint/2010/main" val="39775333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Cassandra Consistency</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36</a:t>
            </a:fld>
            <a:endParaRPr lang="en-US"/>
          </a:p>
        </p:txBody>
      </p:sp>
    </p:spTree>
    <p:extLst>
      <p:ext uri="{BB962C8B-B14F-4D97-AF65-F5344CB8AC3E}">
        <p14:creationId xmlns:p14="http://schemas.microsoft.com/office/powerpoint/2010/main" val="7974268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Stored With Each Column?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8879529"/>
              </p:ext>
            </p:extLst>
          </p:nvPr>
        </p:nvGraphicFramePr>
        <p:xfrm>
          <a:off x="443429" y="1203657"/>
          <a:ext cx="8194182" cy="1455905"/>
        </p:xfrm>
        <a:graphic>
          <a:graphicData uri="http://schemas.openxmlformats.org/drawingml/2006/table">
            <a:tbl>
              <a:tblPr firstRow="1" bandRow="1">
                <a:tableStyleId>{2D5ABB26-0587-4C30-8999-92F81FD0307C}</a:tableStyleId>
              </a:tblPr>
              <a:tblGrid>
                <a:gridCol w="1013039"/>
                <a:gridCol w="2451129"/>
                <a:gridCol w="2362321"/>
                <a:gridCol w="2367693"/>
              </a:tblGrid>
              <a:tr h="278130">
                <a:tc>
                  <a:txBody>
                    <a:bodyPr/>
                    <a:lstStyle/>
                    <a:p>
                      <a:pPr algn="r"/>
                      <a:r>
                        <a:rPr lang="en-US" sz="1400" b="1" dirty="0" err="1" smtClean="0">
                          <a:solidFill>
                            <a:schemeClr val="bg1"/>
                          </a:solidFill>
                        </a:rPr>
                        <a:t>ch</a:t>
                      </a:r>
                      <a:endParaRPr lang="en-US" sz="1400" b="1" dirty="0">
                        <a:solidFill>
                          <a:schemeClr val="bg1"/>
                        </a:solidFill>
                      </a:endParaRPr>
                    </a:p>
                  </a:txBody>
                  <a:tcPr marT="34290" marB="34290">
                    <a:lnB w="12700" cap="flat" cmpd="sng" algn="ctr">
                      <a:solidFill>
                        <a:scrgbClr r="0" g="0" b="0"/>
                      </a:solidFill>
                      <a:prstDash val="solid"/>
                      <a:round/>
                      <a:headEnd type="none" w="med" len="med"/>
                      <a:tailEnd type="none" w="med" len="med"/>
                    </a:lnB>
                    <a:solidFill>
                      <a:schemeClr val="bg1">
                        <a:lumMod val="75000"/>
                      </a:schemeClr>
                    </a:solidFill>
                  </a:tcPr>
                </a:tc>
                <a:tc>
                  <a:txBody>
                    <a:bodyPr/>
                    <a:lstStyle/>
                    <a:p>
                      <a:r>
                        <a:rPr lang="en-US" sz="1400" b="1" dirty="0" err="1" smtClean="0">
                          <a:solidFill>
                            <a:srgbClr val="FFFFFF"/>
                          </a:solidFill>
                        </a:rPr>
                        <a:t>dt</a:t>
                      </a:r>
                      <a:endParaRPr lang="en-US" sz="1400" b="1" dirty="0">
                        <a:solidFill>
                          <a:srgbClr val="FFFFFF"/>
                        </a:solidFill>
                      </a:endParaRPr>
                    </a:p>
                  </a:txBody>
                  <a:tcPr marT="34290" marB="34290">
                    <a:lnB w="12700" cap="flat" cmpd="sng" algn="ctr">
                      <a:solidFill>
                        <a:scrgbClr r="0" g="0" b="0"/>
                      </a:solidFill>
                      <a:prstDash val="solid"/>
                      <a:round/>
                      <a:headEnd type="none" w="med" len="med"/>
                      <a:tailEnd type="none" w="med" len="med"/>
                    </a:lnB>
                    <a:solidFill>
                      <a:schemeClr val="accent2"/>
                    </a:solidFill>
                  </a:tcPr>
                </a:tc>
                <a:tc>
                  <a:txBody>
                    <a:bodyPr/>
                    <a:lstStyle/>
                    <a:p>
                      <a:endParaRPr lang="en-US" sz="1400" dirty="0"/>
                    </a:p>
                  </a:txBody>
                  <a:tcPr marT="34290" marB="34290">
                    <a:lnB w="12700" cap="flat" cmpd="sng" algn="ctr">
                      <a:noFill/>
                      <a:prstDash val="solid"/>
                      <a:round/>
                      <a:headEnd type="none" w="med" len="med"/>
                      <a:tailEnd type="none" w="med" len="med"/>
                    </a:lnB>
                  </a:tcPr>
                </a:tc>
                <a:tc>
                  <a:txBody>
                    <a:bodyPr/>
                    <a:lstStyle/>
                    <a:p>
                      <a:endParaRPr lang="en-US" sz="1400" dirty="0"/>
                    </a:p>
                  </a:txBody>
                  <a:tcPr marT="34290" marB="34290">
                    <a:lnB w="12700" cap="flat" cmpd="sng" algn="ctr">
                      <a:noFill/>
                      <a:prstDash val="solid"/>
                      <a:round/>
                      <a:headEnd type="none" w="med" len="med"/>
                      <a:tailEnd type="none" w="med" len="med"/>
                    </a:lnB>
                  </a:tcPr>
                </a:tc>
              </a:tr>
              <a:tr h="278130">
                <a:tc>
                  <a:txBody>
                    <a:bodyPr/>
                    <a:lstStyle/>
                    <a:p>
                      <a:pPr algn="r"/>
                      <a:r>
                        <a:rPr kumimoji="0" lang="en-US" sz="1400" kern="1200" dirty="0" smtClean="0">
                          <a:solidFill>
                            <a:schemeClr val="dk1"/>
                          </a:solidFill>
                          <a:latin typeface="+mn-lt"/>
                          <a:ea typeface="+mn-ea"/>
                          <a:cs typeface="+mn-cs"/>
                        </a:rPr>
                        <a:t>twitter</a:t>
                      </a:r>
                      <a:endParaRPr kumimoji="0" lang="en-US" sz="1400" kern="1200" dirty="0">
                        <a:solidFill>
                          <a:schemeClr val="dk1"/>
                        </a:solidFill>
                        <a:latin typeface="+mn-lt"/>
                        <a:ea typeface="+mn-ea"/>
                        <a:cs typeface="+mn-cs"/>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endParaRPr lang="en-US" sz="1400" dirty="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endParaRPr lang="en-US" sz="1400" dirty="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r>
              <a:tr h="328145">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 negative, “I’m feeling</a:t>
                      </a:r>
                      <a:r>
                        <a:rPr lang="en-US" sz="1400" baseline="0" dirty="0" smtClean="0"/>
                        <a:t> </a:t>
                      </a:r>
                      <a:r>
                        <a:rPr lang="en-US" sz="1400" dirty="0" smtClean="0"/>
                        <a:t>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p>
                  </a:txBody>
                  <a:tcPr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8130">
                <a:tc>
                  <a:txBody>
                    <a:bodyPr/>
                    <a:lstStyle/>
                    <a:p>
                      <a:pPr algn="r"/>
                      <a:r>
                        <a:rPr lang="en-US" sz="1400" dirty="0" err="1" smtClean="0"/>
                        <a:t>facebook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BFBFBF"/>
                    </a:solidFill>
                  </a:tcPr>
                </a:tc>
                <a:tc>
                  <a:txBody>
                    <a:bodyPr/>
                    <a:lstStyle/>
                    <a:p>
                      <a:r>
                        <a:rPr lang="en-US" sz="1400" dirty="0" smtClean="0"/>
                        <a:t>20160101</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20160102</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20160103</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rgbClr val="9FB8CD"/>
                    </a:solidFill>
                  </a:tcPr>
                </a:tc>
              </a:tr>
              <a:tr h="278130">
                <a:tc>
                  <a:txBody>
                    <a:bodyPr/>
                    <a:lstStyle/>
                    <a:p>
                      <a:pPr algn="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BFBFBF"/>
                    </a:solidFill>
                  </a:tcPr>
                </a:tc>
                <a:tc>
                  <a:txBody>
                    <a:bodyPr/>
                    <a:lstStyle/>
                    <a:p>
                      <a:r>
                        <a:rPr lang="en-US" sz="1400" dirty="0" smtClean="0"/>
                        <a:t>1, positive, “That was sick!”</a:t>
                      </a:r>
                      <a:endParaRPr lang="en-US" sz="1400" dirty="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negative, “I feel sick,</a:t>
                      </a:r>
                      <a:r>
                        <a:rPr lang="en-US" sz="1400" baseline="0" dirty="0" smtClean="0"/>
                        <a:t> too.”</a:t>
                      </a:r>
                      <a:endParaRPr lang="en-US" sz="1400" dirty="0" smtClean="0"/>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2,positive, “dude, you’re sick”</a:t>
                      </a: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89904958"/>
              </p:ext>
            </p:extLst>
          </p:nvPr>
        </p:nvGraphicFramePr>
        <p:xfrm>
          <a:off x="2793969" y="3230843"/>
          <a:ext cx="3626924" cy="1483360"/>
        </p:xfrm>
        <a:graphic>
          <a:graphicData uri="http://schemas.openxmlformats.org/drawingml/2006/table">
            <a:tbl>
              <a:tblPr firstRow="1" bandRow="1">
                <a:tableStyleId>{2D5ABB26-0587-4C30-8999-92F81FD0307C}</a:tableStyleId>
              </a:tblPr>
              <a:tblGrid>
                <a:gridCol w="3626924"/>
              </a:tblGrid>
              <a:tr h="370840">
                <a:tc>
                  <a:txBody>
                    <a:bodyPr/>
                    <a:lstStyle/>
                    <a:p>
                      <a:pPr algn="ctr"/>
                      <a:r>
                        <a:rPr lang="en-US" sz="1600" dirty="0" smtClean="0">
                          <a:latin typeface="Helvetica Neue"/>
                          <a:cs typeface="Helvetica Neue"/>
                        </a:rPr>
                        <a:t>column name</a:t>
                      </a:r>
                      <a:r>
                        <a:rPr lang="en-US" sz="1600" baseline="0" dirty="0" smtClean="0">
                          <a:latin typeface="Helvetica Neue"/>
                          <a:cs typeface="Helvetica Neue"/>
                        </a:rPr>
                        <a:t> : “body”</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column</a:t>
                      </a:r>
                      <a:r>
                        <a:rPr lang="en-US" sz="1600" baseline="0" dirty="0" smtClean="0">
                          <a:latin typeface="Helvetica Neue"/>
                          <a:cs typeface="Helvetica Neue"/>
                        </a:rPr>
                        <a:t> value : “That was sick!”</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tcPr>
                </a:tc>
              </a:tr>
              <a:tr h="370840">
                <a:tc>
                  <a:txBody>
                    <a:bodyPr/>
                    <a:lstStyle/>
                    <a:p>
                      <a:pPr algn="ctr"/>
                      <a:r>
                        <a:rPr lang="en-US" sz="1600" dirty="0" smtClean="0">
                          <a:latin typeface="Helvetica Neue"/>
                          <a:cs typeface="Helvetica Neue"/>
                        </a:rPr>
                        <a:t>timestamp</a:t>
                      </a:r>
                      <a:r>
                        <a:rPr lang="en-US" sz="1600" baseline="0" dirty="0" smtClean="0">
                          <a:latin typeface="Helvetica Neue"/>
                          <a:cs typeface="Helvetica Neue"/>
                        </a:rPr>
                        <a:t> : 1353890782373000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6350" cap="flat" cmpd="sng" algn="ctr">
                      <a:solidFill>
                        <a:prstClr val="white">
                          <a:lumMod val="50000"/>
                        </a:prstClr>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600" dirty="0" smtClean="0">
                          <a:latin typeface="Helvetica Neue"/>
                          <a:cs typeface="Helvetica Neue"/>
                        </a:rPr>
                        <a:t>TTL : 3600</a:t>
                      </a:r>
                      <a:endParaRPr lang="en-US" sz="1600" dirty="0">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prstClr val="white">
                          <a:lumMod val="50000"/>
                        </a:prstClr>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cxnSp>
        <p:nvCxnSpPr>
          <p:cNvPr id="8" name="Straight Arrow Connector 7"/>
          <p:cNvCxnSpPr/>
          <p:nvPr/>
        </p:nvCxnSpPr>
        <p:spPr>
          <a:xfrm>
            <a:off x="2939579" y="2628925"/>
            <a:ext cx="1003542" cy="586179"/>
          </a:xfrm>
          <a:prstGeom prst="straightConnector1">
            <a:avLst/>
          </a:prstGeom>
          <a:ln w="28575" cmpd="sng">
            <a:solidFill>
              <a:srgbClr val="B65B32"/>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65928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38</a:t>
            </a:fld>
            <a:endParaRPr lang="en-US"/>
          </a:p>
        </p:txBody>
      </p:sp>
      <p:sp>
        <p:nvSpPr>
          <p:cNvPr id="4" name="Title 3"/>
          <p:cNvSpPr>
            <a:spLocks noGrp="1"/>
          </p:cNvSpPr>
          <p:nvPr>
            <p:ph type="title"/>
          </p:nvPr>
        </p:nvSpPr>
        <p:spPr/>
        <p:txBody>
          <a:bodyPr/>
          <a:lstStyle/>
          <a:p>
            <a:r>
              <a:rPr lang="en-US" dirty="0" smtClean="0"/>
              <a:t>Write/Read Path</a:t>
            </a:r>
            <a:endParaRPr lang="en-US" dirty="0"/>
          </a:p>
        </p:txBody>
      </p:sp>
      <p:sp>
        <p:nvSpPr>
          <p:cNvPr id="6" name="Flowchart: Connector 13"/>
          <p:cNvSpPr>
            <a:spLocks noChangeAspect="1"/>
          </p:cNvSpPr>
          <p:nvPr/>
        </p:nvSpPr>
        <p:spPr>
          <a:xfrm>
            <a:off x="2886294" y="288573"/>
            <a:ext cx="4813450" cy="4813450"/>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sz="1600"/>
          </a:p>
        </p:txBody>
      </p:sp>
      <p:cxnSp>
        <p:nvCxnSpPr>
          <p:cNvPr id="7" name="Straight Connector 6"/>
          <p:cNvCxnSpPr>
            <a:stCxn id="6" idx="2"/>
            <a:endCxn id="6" idx="6"/>
          </p:cNvCxnSpPr>
          <p:nvPr/>
        </p:nvCxnSpPr>
        <p:spPr>
          <a:xfrm>
            <a:off x="2886294" y="2695298"/>
            <a:ext cx="4813450"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14"/>
          <p:cNvSpPr txBox="1">
            <a:spLocks/>
          </p:cNvSpPr>
          <p:nvPr/>
        </p:nvSpPr>
        <p:spPr>
          <a:xfrm>
            <a:off x="2924742" y="2228293"/>
            <a:ext cx="1289468" cy="285072"/>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memory</a:t>
            </a:r>
            <a:endParaRPr lang="en-US" sz="1400" b="1" dirty="0"/>
          </a:p>
        </p:txBody>
      </p:sp>
      <p:sp>
        <p:nvSpPr>
          <p:cNvPr id="9" name="Content Placeholder 14"/>
          <p:cNvSpPr txBox="1">
            <a:spLocks/>
          </p:cNvSpPr>
          <p:nvPr/>
        </p:nvSpPr>
        <p:spPr>
          <a:xfrm>
            <a:off x="2905513" y="2657531"/>
            <a:ext cx="1623555" cy="298343"/>
          </a:xfrm>
          <a:prstGeom prst="rect">
            <a:avLst/>
          </a:prstGeom>
        </p:spPr>
        <p:txBody>
          <a:bodyPr>
            <a:normAutofit lnSpcReduction="10000"/>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Helvetica"/>
                <a:ea typeface="+mn-ea"/>
                <a:cs typeface="Helvetic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b="1" dirty="0" smtClean="0"/>
              <a:t>storage</a:t>
            </a:r>
            <a:endParaRPr lang="en-US" sz="1400" b="1" dirty="0"/>
          </a:p>
        </p:txBody>
      </p:sp>
      <p:sp>
        <p:nvSpPr>
          <p:cNvPr id="10" name="Rounded Rectangle 9"/>
          <p:cNvSpPr/>
          <p:nvPr/>
        </p:nvSpPr>
        <p:spPr>
          <a:xfrm>
            <a:off x="3945640" y="1187696"/>
            <a:ext cx="1549784"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A</a:t>
            </a:r>
            <a:endParaRPr lang="en-US" sz="1600" b="1" dirty="0"/>
          </a:p>
        </p:txBody>
      </p:sp>
      <p:sp>
        <p:nvSpPr>
          <p:cNvPr id="13" name="Rounded Rectangle 12"/>
          <p:cNvSpPr/>
          <p:nvPr/>
        </p:nvSpPr>
        <p:spPr>
          <a:xfrm>
            <a:off x="5572120" y="1180182"/>
            <a:ext cx="1443791" cy="414173"/>
          </a:xfrm>
          <a:prstGeom prst="roundRect">
            <a:avLst/>
          </a:prstGeom>
          <a:solidFill>
            <a:schemeClr val="bg1">
              <a:lumMod val="85000"/>
            </a:schemeClr>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memtable</a:t>
            </a:r>
            <a:r>
              <a:rPr lang="en-US" sz="1600" b="1" dirty="0" smtClean="0"/>
              <a:t> B</a:t>
            </a:r>
            <a:endParaRPr lang="en-US" sz="1600" b="1" dirty="0"/>
          </a:p>
        </p:txBody>
      </p:sp>
      <p:sp>
        <p:nvSpPr>
          <p:cNvPr id="16" name="Rounded Rectangle 15"/>
          <p:cNvSpPr/>
          <p:nvPr/>
        </p:nvSpPr>
        <p:spPr>
          <a:xfrm>
            <a:off x="3940612" y="2247020"/>
            <a:ext cx="1549784" cy="279081"/>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OS cache</a:t>
            </a:r>
            <a:endParaRPr lang="en-US" sz="1600" b="1" dirty="0">
              <a:solidFill>
                <a:schemeClr val="bg1">
                  <a:lumMod val="50000"/>
                </a:schemeClr>
              </a:solidFill>
            </a:endParaRPr>
          </a:p>
        </p:txBody>
      </p:sp>
      <p:sp>
        <p:nvSpPr>
          <p:cNvPr id="17" name="Rounded Rectangle 16"/>
          <p:cNvSpPr/>
          <p:nvPr/>
        </p:nvSpPr>
        <p:spPr>
          <a:xfrm>
            <a:off x="4538142" y="306120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L1</a:t>
            </a:r>
            <a:endParaRPr lang="en-US" sz="1600" b="1" dirty="0"/>
          </a:p>
        </p:txBody>
      </p:sp>
      <p:sp>
        <p:nvSpPr>
          <p:cNvPr id="18" name="Rounded Rectangle 17"/>
          <p:cNvSpPr/>
          <p:nvPr/>
        </p:nvSpPr>
        <p:spPr>
          <a:xfrm>
            <a:off x="6202333" y="3075538"/>
            <a:ext cx="1228632" cy="414173"/>
          </a:xfrm>
          <a:prstGeom prst="roundRect">
            <a:avLst/>
          </a:prstGeom>
          <a:solidFill>
            <a:schemeClr val="bg1">
              <a:lumMod val="85000"/>
            </a:schemeClr>
          </a:solidFill>
          <a:ln>
            <a:solidFill>
              <a:srgbClr val="F2F2F2"/>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B</a:t>
            </a:r>
            <a:endParaRPr lang="en-US" sz="1600" b="1" dirty="0"/>
          </a:p>
        </p:txBody>
      </p:sp>
      <p:sp>
        <p:nvSpPr>
          <p:cNvPr id="19" name="Parallelogram 18"/>
          <p:cNvSpPr/>
          <p:nvPr/>
        </p:nvSpPr>
        <p:spPr>
          <a:xfrm>
            <a:off x="3226844" y="3076397"/>
            <a:ext cx="1240249" cy="627189"/>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a:t>commit log</a:t>
            </a:r>
          </a:p>
        </p:txBody>
      </p:sp>
      <p:sp>
        <p:nvSpPr>
          <p:cNvPr id="20" name="Rounded Rectangle 19"/>
          <p:cNvSpPr/>
          <p:nvPr/>
        </p:nvSpPr>
        <p:spPr>
          <a:xfrm>
            <a:off x="3946078" y="843743"/>
            <a:ext cx="1549784" cy="33382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row cache</a:t>
            </a:r>
            <a:endParaRPr lang="en-US" sz="1600" b="1" dirty="0">
              <a:solidFill>
                <a:schemeClr val="bg1">
                  <a:lumMod val="50000"/>
                </a:schemeClr>
              </a:solidFill>
            </a:endParaRPr>
          </a:p>
        </p:txBody>
      </p:sp>
      <p:sp>
        <p:nvSpPr>
          <p:cNvPr id="21" name="Rounded Rectangle 20"/>
          <p:cNvSpPr/>
          <p:nvPr/>
        </p:nvSpPr>
        <p:spPr>
          <a:xfrm>
            <a:off x="3946078" y="1918404"/>
            <a:ext cx="1549784" cy="32007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key cache</a:t>
            </a:r>
            <a:endParaRPr lang="en-US" sz="1600" b="1" dirty="0">
              <a:solidFill>
                <a:schemeClr val="bg1">
                  <a:lumMod val="50000"/>
                </a:schemeClr>
              </a:solidFill>
            </a:endParaRPr>
          </a:p>
        </p:txBody>
      </p:sp>
      <p:sp>
        <p:nvSpPr>
          <p:cNvPr id="22" name="Rounded Rectangle 21"/>
          <p:cNvSpPr/>
          <p:nvPr/>
        </p:nvSpPr>
        <p:spPr>
          <a:xfrm>
            <a:off x="3946078" y="1607552"/>
            <a:ext cx="1549784" cy="303932"/>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smtClean="0">
                <a:solidFill>
                  <a:schemeClr val="bg1">
                    <a:lumMod val="50000"/>
                  </a:schemeClr>
                </a:solidFill>
              </a:rPr>
              <a:t>bloom filter</a:t>
            </a:r>
            <a:endParaRPr lang="en-US" sz="1600" b="1" dirty="0">
              <a:solidFill>
                <a:schemeClr val="bg1">
                  <a:lumMod val="50000"/>
                </a:schemeClr>
              </a:solidFill>
            </a:endParaRPr>
          </a:p>
        </p:txBody>
      </p:sp>
      <p:sp>
        <p:nvSpPr>
          <p:cNvPr id="29" name="AutoShape 5"/>
          <p:cNvSpPr>
            <a:spLocks/>
          </p:cNvSpPr>
          <p:nvPr/>
        </p:nvSpPr>
        <p:spPr bwMode="auto">
          <a:xfrm>
            <a:off x="179130" y="2134657"/>
            <a:ext cx="2476260"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050" dirty="0">
                <a:latin typeface="Arial"/>
                <a:cs typeface="Arial"/>
                <a:sym typeface="Courier" charset="0"/>
              </a:rPr>
              <a:t>SELECT * FROM </a:t>
            </a:r>
            <a:r>
              <a:rPr lang="en-US" sz="1050" dirty="0" err="1">
                <a:latin typeface="Arial"/>
                <a:cs typeface="Arial"/>
                <a:sym typeface="Courier" charset="0"/>
              </a:rPr>
              <a:t>email_users</a:t>
            </a:r>
            <a:endParaRPr lang="en-US" sz="1050" dirty="0">
              <a:latin typeface="Arial"/>
              <a:cs typeface="Arial"/>
              <a:sym typeface="Courier" charset="0"/>
            </a:endParaRPr>
          </a:p>
          <a:p>
            <a:pPr>
              <a:buClrTx/>
              <a:buFontTx/>
              <a:buNone/>
            </a:pPr>
            <a:r>
              <a:rPr lang="en-US" sz="1050" dirty="0">
                <a:latin typeface="Arial"/>
                <a:cs typeface="Arial"/>
                <a:sym typeface="Courier" charset="0"/>
              </a:rPr>
              <a:t>WHERE domain= '@</a:t>
            </a:r>
            <a:r>
              <a:rPr lang="en-US" sz="1050" dirty="0" err="1">
                <a:latin typeface="Arial"/>
                <a:cs typeface="Arial"/>
                <a:sym typeface="Courier" charset="0"/>
              </a:rPr>
              <a:t>datastax.com</a:t>
            </a:r>
            <a:r>
              <a:rPr lang="en-US" sz="1050" dirty="0">
                <a:latin typeface="Arial"/>
                <a:cs typeface="Arial"/>
                <a:sym typeface="Courier" charset="0"/>
              </a:rPr>
              <a:t>’</a:t>
            </a:r>
          </a:p>
          <a:p>
            <a:pPr>
              <a:buClrTx/>
              <a:buFontTx/>
              <a:buNone/>
            </a:pPr>
            <a:r>
              <a:rPr lang="en-US" sz="1050" dirty="0">
                <a:latin typeface="Arial"/>
                <a:cs typeface="Arial"/>
                <a:sym typeface="Courier" charset="0"/>
              </a:rPr>
              <a:t>AND user = </a:t>
            </a:r>
            <a:r>
              <a:rPr lang="en-US" sz="1050" dirty="0" smtClean="0">
                <a:latin typeface="Arial"/>
                <a:cs typeface="Arial"/>
                <a:sym typeface="Courier" charset="0"/>
              </a:rPr>
              <a:t>’</a:t>
            </a:r>
            <a:r>
              <a:rPr lang="en-US" sz="1050" dirty="0" err="1" smtClean="0">
                <a:latin typeface="Arial"/>
                <a:cs typeface="Arial"/>
                <a:sym typeface="Courier" charset="0"/>
              </a:rPr>
              <a:t>cdroukas@datastax.com</a:t>
            </a:r>
            <a:r>
              <a:rPr lang="en-US" sz="1050" dirty="0">
                <a:latin typeface="Arial"/>
                <a:cs typeface="Arial"/>
                <a:sym typeface="Courier" charset="0"/>
              </a:rPr>
              <a:t>’;</a:t>
            </a:r>
            <a:endParaRPr lang="en-US" sz="1200" dirty="0">
              <a:latin typeface="Arial"/>
              <a:cs typeface="Arial"/>
            </a:endParaRPr>
          </a:p>
        </p:txBody>
      </p:sp>
      <p:sp>
        <p:nvSpPr>
          <p:cNvPr id="30" name="AutoShape 5"/>
          <p:cNvSpPr>
            <a:spLocks/>
          </p:cNvSpPr>
          <p:nvPr/>
        </p:nvSpPr>
        <p:spPr bwMode="auto">
          <a:xfrm>
            <a:off x="175941" y="1041226"/>
            <a:ext cx="3612850"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1100" dirty="0">
                <a:latin typeface="Arial"/>
                <a:cs typeface="Arial"/>
                <a:sym typeface="Courier" charset="0"/>
              </a:rPr>
              <a:t>INSERT INTO </a:t>
            </a:r>
            <a:r>
              <a:rPr lang="en-US" sz="1100" dirty="0" err="1">
                <a:latin typeface="Arial"/>
                <a:cs typeface="Arial"/>
                <a:sym typeface="Courier" charset="0"/>
              </a:rPr>
              <a:t>email_users</a:t>
            </a:r>
            <a:r>
              <a:rPr lang="en-US" sz="1100" dirty="0">
                <a:latin typeface="Arial"/>
                <a:cs typeface="Arial"/>
                <a:sym typeface="Courier" charset="0"/>
              </a:rPr>
              <a:t> </a:t>
            </a:r>
            <a:endParaRPr lang="en-US" sz="1100" dirty="0" smtClean="0">
              <a:latin typeface="Arial"/>
              <a:cs typeface="Arial"/>
              <a:sym typeface="Courier" charset="0"/>
            </a:endParaRPr>
          </a:p>
          <a:p>
            <a:pPr>
              <a:buClrTx/>
              <a:buFontTx/>
              <a:buNone/>
            </a:pPr>
            <a:r>
              <a:rPr lang="en-US" sz="1100" dirty="0" smtClean="0">
                <a:latin typeface="Arial"/>
                <a:cs typeface="Arial"/>
                <a:sym typeface="Courier" charset="0"/>
              </a:rPr>
              <a:t>(</a:t>
            </a:r>
            <a:r>
              <a:rPr lang="en-US" sz="1100" dirty="0">
                <a:latin typeface="Arial"/>
                <a:cs typeface="Arial"/>
                <a:sym typeface="Courier" charset="0"/>
              </a:rPr>
              <a:t>domain, user, username) </a:t>
            </a:r>
          </a:p>
          <a:p>
            <a:pPr>
              <a:buClrTx/>
              <a:buFontTx/>
              <a:buNone/>
            </a:pPr>
            <a:r>
              <a:rPr lang="en-US" sz="1100" dirty="0">
                <a:latin typeface="Arial"/>
                <a:cs typeface="Arial"/>
                <a:sym typeface="Courier" charset="0"/>
              </a:rPr>
              <a:t>VALUES ('@datastax.com</a:t>
            </a:r>
            <a:r>
              <a:rPr lang="en-US" sz="1100" dirty="0" smtClean="0">
                <a:latin typeface="Arial"/>
                <a:cs typeface="Arial"/>
                <a:sym typeface="Courier" charset="0"/>
              </a:rPr>
              <a:t>',’</a:t>
            </a:r>
            <a:r>
              <a:rPr lang="en-US" sz="1100" dirty="0" err="1" smtClean="0">
                <a:latin typeface="Arial"/>
                <a:cs typeface="Arial"/>
                <a:sym typeface="Courier" charset="0"/>
              </a:rPr>
              <a:t>cdroukas</a:t>
            </a:r>
            <a:r>
              <a:rPr lang="en-US" sz="1100" dirty="0" smtClean="0">
                <a:latin typeface="Arial"/>
                <a:cs typeface="Arial"/>
                <a:sym typeface="Courier" charset="0"/>
              </a:rPr>
              <a:t>', ’</a:t>
            </a:r>
            <a:r>
              <a:rPr lang="en-US" sz="1100" dirty="0" err="1" smtClean="0">
                <a:latin typeface="Arial"/>
                <a:cs typeface="Arial"/>
                <a:sym typeface="Courier" charset="0"/>
              </a:rPr>
              <a:t>cdroukas</a:t>
            </a:r>
            <a:r>
              <a:rPr lang="en-US" sz="1100" dirty="0" err="1" smtClean="0">
                <a:latin typeface="Arial"/>
                <a:cs typeface="Arial"/>
                <a:sym typeface="Courier" charset="0"/>
              </a:rPr>
              <a:t>@datastax.com</a:t>
            </a:r>
            <a:r>
              <a:rPr lang="en-US" sz="1100" dirty="0">
                <a:latin typeface="Arial"/>
                <a:cs typeface="Arial"/>
                <a:sym typeface="Courier" charset="0"/>
              </a:rPr>
              <a:t>');</a:t>
            </a:r>
            <a:endParaRPr lang="en-US" sz="1400" dirty="0">
              <a:latin typeface="Arial"/>
              <a:cs typeface="Arial"/>
            </a:endParaRPr>
          </a:p>
        </p:txBody>
      </p:sp>
      <p:sp>
        <p:nvSpPr>
          <p:cNvPr id="35" name="Rounded Rectangle 34"/>
          <p:cNvSpPr/>
          <p:nvPr/>
        </p:nvSpPr>
        <p:spPr>
          <a:xfrm>
            <a:off x="4539567" y="3524454"/>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L2</a:t>
            </a:r>
            <a:endParaRPr lang="en-US" sz="1600" b="1" dirty="0"/>
          </a:p>
        </p:txBody>
      </p:sp>
      <p:sp>
        <p:nvSpPr>
          <p:cNvPr id="36" name="Rounded Rectangle 35"/>
          <p:cNvSpPr/>
          <p:nvPr/>
        </p:nvSpPr>
        <p:spPr>
          <a:xfrm>
            <a:off x="4532110" y="3987703"/>
            <a:ext cx="1504407" cy="414173"/>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600" b="1" dirty="0" err="1" smtClean="0"/>
              <a:t>sstable</a:t>
            </a:r>
            <a:r>
              <a:rPr lang="en-US" sz="1600" b="1" dirty="0" smtClean="0"/>
              <a:t> A L3</a:t>
            </a:r>
            <a:endParaRPr lang="en-US" sz="1600" b="1" dirty="0"/>
          </a:p>
        </p:txBody>
      </p:sp>
      <p:sp>
        <p:nvSpPr>
          <p:cNvPr id="23" name="AutoShape 5"/>
          <p:cNvSpPr>
            <a:spLocks/>
          </p:cNvSpPr>
          <p:nvPr/>
        </p:nvSpPr>
        <p:spPr bwMode="auto">
          <a:xfrm>
            <a:off x="944312" y="3841319"/>
            <a:ext cx="1711078" cy="73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8" tIns="38098" rIns="38098" bIns="38098"/>
          <a:lstStyle/>
          <a:p>
            <a:pPr>
              <a:buClrTx/>
              <a:buFontTx/>
              <a:buNone/>
            </a:pPr>
            <a:r>
              <a:rPr lang="en-US" sz="2000" dirty="0" smtClean="0">
                <a:solidFill>
                  <a:schemeClr val="tx1">
                    <a:lumMod val="75000"/>
                    <a:lumOff val="25000"/>
                  </a:schemeClr>
                </a:solidFill>
                <a:latin typeface="Helvetica Neue"/>
                <a:cs typeface="Helvetica Neue"/>
                <a:sym typeface="Courier" charset="0"/>
              </a:rPr>
              <a:t>Compaction</a:t>
            </a:r>
            <a:endParaRPr lang="en-US" sz="20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37347664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Compaction</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z="1000" smtClean="0"/>
              <a:pPr/>
              <a:t>39</a:t>
            </a:fld>
            <a:endParaRPr lang="en-US" sz="1000"/>
          </a:p>
        </p:txBody>
      </p:sp>
      <p:graphicFrame>
        <p:nvGraphicFramePr>
          <p:cNvPr id="6" name="Table 5"/>
          <p:cNvGraphicFramePr>
            <a:graphicFrameLocks noGrp="1"/>
          </p:cNvGraphicFramePr>
          <p:nvPr>
            <p:extLst>
              <p:ext uri="{D42A27DB-BD31-4B8C-83A1-F6EECF244321}">
                <p14:modId xmlns:p14="http://schemas.microsoft.com/office/powerpoint/2010/main" val="3831632478"/>
              </p:ext>
            </p:extLst>
          </p:nvPr>
        </p:nvGraphicFramePr>
        <p:xfrm>
          <a:off x="581550" y="853612"/>
          <a:ext cx="2757670" cy="1219200"/>
        </p:xfrm>
        <a:graphic>
          <a:graphicData uri="http://schemas.openxmlformats.org/drawingml/2006/table">
            <a:tbl>
              <a:tblPr firstRow="1" bandRow="1">
                <a:tableStyleId>{5C22544A-7EE6-4342-B048-85BDC9FD1C3A}</a:tableStyleId>
              </a:tblPr>
              <a:tblGrid>
                <a:gridCol w="623886"/>
                <a:gridCol w="1164872"/>
                <a:gridCol w="968912"/>
              </a:tblGrid>
              <a:tr h="297284">
                <a:tc>
                  <a:txBody>
                    <a:bodyPr/>
                    <a:lstStyle/>
                    <a:p>
                      <a:r>
                        <a:rPr lang="en-US" sz="1200" dirty="0" smtClean="0">
                          <a:solidFill>
                            <a:schemeClr val="accent4"/>
                          </a:solidFill>
                        </a:rPr>
                        <a:t>ID</a:t>
                      </a:r>
                      <a:endParaRPr lang="en-US" sz="1200" dirty="0">
                        <a:solidFill>
                          <a:schemeClr val="accent4"/>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7284">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endParaRPr lang="en-US" sz="1200" dirty="0"/>
                    </a:p>
                  </a:txBody>
                  <a:tcPr marT="60960" marB="60960"/>
                </a:tc>
              </a:tr>
              <a:tr h="297284">
                <a:tc>
                  <a:txBody>
                    <a:bodyPr/>
                    <a:lstStyle/>
                    <a:p>
                      <a:pPr algn="ctr"/>
                      <a:r>
                        <a:rPr lang="en-US" sz="1200" dirty="0" smtClean="0"/>
                        <a:t>CB2</a:t>
                      </a:r>
                      <a:endParaRPr lang="en-US" sz="1200" dirty="0"/>
                    </a:p>
                  </a:txBody>
                  <a:tcPr marT="60960" marB="60960"/>
                </a:tc>
                <a:tc>
                  <a:txBody>
                    <a:bodyPr/>
                    <a:lstStyle/>
                    <a:p>
                      <a:endParaRPr lang="en-US" sz="1200" strike="no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4/20/1964</a:t>
                      </a:r>
                    </a:p>
                  </a:txBody>
                  <a:tcPr marT="60960" marB="60960"/>
                </a:tc>
              </a:tr>
              <a:tr h="297284">
                <a:tc>
                  <a:txBody>
                    <a:bodyPr/>
                    <a:lstStyle/>
                    <a:p>
                      <a:pPr algn="ctr"/>
                      <a:r>
                        <a:rPr lang="en-US" sz="1200" dirty="0" smtClean="0"/>
                        <a:t>NN3</a:t>
                      </a:r>
                      <a:endParaRPr lang="en-US" sz="1200" dirty="0"/>
                    </a:p>
                  </a:txBody>
                  <a:tcPr marT="60960" marB="60960"/>
                </a:tc>
                <a:tc>
                  <a:txBody>
                    <a:bodyPr/>
                    <a:lstStyle/>
                    <a:p>
                      <a:r>
                        <a:rPr lang="en-US" sz="1200" dirty="0" smtClean="0"/>
                        <a:t>Jim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4/22/1958</a:t>
                      </a:r>
                    </a:p>
                  </a:txBody>
                  <a:tcPr marT="60960" marB="6096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56559251"/>
              </p:ext>
            </p:extLst>
          </p:nvPr>
        </p:nvGraphicFramePr>
        <p:xfrm>
          <a:off x="591707" y="2172924"/>
          <a:ext cx="2747512" cy="1219200"/>
        </p:xfrm>
        <a:graphic>
          <a:graphicData uri="http://schemas.openxmlformats.org/drawingml/2006/table">
            <a:tbl>
              <a:tblPr firstRow="1" bandRow="1">
                <a:tableStyleId>{5C22544A-7EE6-4342-B048-85BDC9FD1C3A}</a:tableStyleId>
              </a:tblPr>
              <a:tblGrid>
                <a:gridCol w="621588"/>
                <a:gridCol w="1160581"/>
                <a:gridCol w="965343"/>
              </a:tblGrid>
              <a:tr h="296071">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296071">
                <a:tc>
                  <a:txBody>
                    <a:bodyPr/>
                    <a:lstStyle/>
                    <a:p>
                      <a:pPr algn="ctr"/>
                      <a:r>
                        <a:rPr lang="en-US" sz="1200" dirty="0" smtClean="0"/>
                        <a:t>BB1</a:t>
                      </a:r>
                      <a:endParaRPr lang="en-US" sz="1200" dirty="0"/>
                    </a:p>
                  </a:txBody>
                  <a:tcPr marT="60960" marB="60960"/>
                </a:tc>
                <a:tc>
                  <a:txBody>
                    <a:bodyPr/>
                    <a:lstStyle/>
                    <a:p>
                      <a:endParaRPr lang="en-US" sz="1200" dirty="0"/>
                    </a:p>
                  </a:txBody>
                  <a:tcPr marT="60960" marB="60960"/>
                </a:tc>
                <a:tc>
                  <a:txBody>
                    <a:bodyPr/>
                    <a:lstStyle/>
                    <a:p>
                      <a:r>
                        <a:rPr lang="en-US" sz="1200" dirty="0" smtClean="0"/>
                        <a:t>11/11/1974</a:t>
                      </a:r>
                      <a:endParaRPr lang="en-US" sz="1200" dirty="0"/>
                    </a:p>
                  </a:txBody>
                  <a:tcPr marT="60960" marB="60960"/>
                </a:tc>
              </a:tr>
              <a:tr h="296071">
                <a:tc>
                  <a:txBody>
                    <a:bodyPr/>
                    <a:lstStyle/>
                    <a:p>
                      <a:pPr algn="ctr"/>
                      <a:r>
                        <a:rPr lang="en-US" sz="1200" dirty="0" smtClean="0"/>
                        <a:t>CB2</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noStrike" dirty="0" smtClean="0"/>
                        <a:t>Chris Jones</a:t>
                      </a:r>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3/16/1964</a:t>
                      </a:r>
                    </a:p>
                  </a:txBody>
                  <a:tcPr marT="60960" marB="60960"/>
                </a:tc>
              </a:tr>
              <a:tr h="296071">
                <a:tc>
                  <a:txBody>
                    <a:bodyPr/>
                    <a:lstStyle/>
                    <a:p>
                      <a:pPr algn="ctr"/>
                      <a:r>
                        <a:rPr lang="en-US" sz="1200" strike="sngStrike" dirty="0" smtClean="0"/>
                        <a:t>NN3</a:t>
                      </a:r>
                      <a:endParaRPr lang="en-US" sz="1200" strike="sngStrike" dirty="0"/>
                    </a:p>
                  </a:txBody>
                  <a:tcPr marT="60960" marB="60960"/>
                </a:tc>
                <a:tc>
                  <a:txBody>
                    <a:bodyPr/>
                    <a:lstStyle/>
                    <a:p>
                      <a:r>
                        <a:rPr lang="en-US" sz="1200" strike="sngStrike" dirty="0" smtClean="0"/>
                        <a:t>Jim West</a:t>
                      </a:r>
                      <a:endParaRPr lang="en-US" sz="1200" strike="sngStrike"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trike="sngStrike" dirty="0" smtClean="0"/>
                        <a:t>4/22/1958</a:t>
                      </a:r>
                    </a:p>
                  </a:txBody>
                  <a:tcPr marT="60960" marB="6096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31500702"/>
              </p:ext>
            </p:extLst>
          </p:nvPr>
        </p:nvGraphicFramePr>
        <p:xfrm>
          <a:off x="595020" y="3528521"/>
          <a:ext cx="2744200" cy="1219200"/>
        </p:xfrm>
        <a:graphic>
          <a:graphicData uri="http://schemas.openxmlformats.org/drawingml/2006/table">
            <a:tbl>
              <a:tblPr firstRow="1" bandRow="1">
                <a:tableStyleId>{5C22544A-7EE6-4342-B048-85BDC9FD1C3A}</a:tableStyleId>
              </a:tblPr>
              <a:tblGrid>
                <a:gridCol w="620839"/>
                <a:gridCol w="1159182"/>
                <a:gridCol w="964179"/>
              </a:tblGrid>
              <a:tr h="30355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03550">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03550">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03550">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33818945"/>
              </p:ext>
            </p:extLst>
          </p:nvPr>
        </p:nvGraphicFramePr>
        <p:xfrm>
          <a:off x="4499593" y="2009543"/>
          <a:ext cx="3555042" cy="2022670"/>
        </p:xfrm>
        <a:graphic>
          <a:graphicData uri="http://schemas.openxmlformats.org/drawingml/2006/table">
            <a:tbl>
              <a:tblPr firstRow="1" bandRow="1">
                <a:tableStyleId>{5C22544A-7EE6-4342-B048-85BDC9FD1C3A}</a:tableStyleId>
              </a:tblPr>
              <a:tblGrid>
                <a:gridCol w="804281"/>
                <a:gridCol w="1501691"/>
                <a:gridCol w="1249070"/>
              </a:tblGrid>
              <a:tr h="336980">
                <a:tc>
                  <a:txBody>
                    <a:bodyPr/>
                    <a:lstStyle/>
                    <a:p>
                      <a:r>
                        <a:rPr lang="en-US" sz="1200" dirty="0" smtClean="0">
                          <a:solidFill>
                            <a:srgbClr val="FADA7A"/>
                          </a:solidFill>
                        </a:rPr>
                        <a:t>ID</a:t>
                      </a:r>
                      <a:endParaRPr lang="en-US" sz="1200" dirty="0">
                        <a:solidFill>
                          <a:srgbClr val="FADA7A"/>
                        </a:solidFill>
                      </a:endParaRPr>
                    </a:p>
                  </a:txBody>
                  <a:tcPr marT="60960" marB="60960">
                    <a:solidFill>
                      <a:srgbClr val="217B99"/>
                    </a:solidFill>
                  </a:tcPr>
                </a:tc>
                <a:tc>
                  <a:txBody>
                    <a:bodyPr/>
                    <a:lstStyle/>
                    <a:p>
                      <a:r>
                        <a:rPr lang="en-US" sz="1200" dirty="0" smtClean="0">
                          <a:solidFill>
                            <a:srgbClr val="FFFFFF"/>
                          </a:solidFill>
                        </a:rPr>
                        <a:t>NAME</a:t>
                      </a:r>
                      <a:endParaRPr lang="en-US" sz="1200" dirty="0">
                        <a:solidFill>
                          <a:srgbClr val="FFFFFF"/>
                        </a:solidFill>
                      </a:endParaRPr>
                    </a:p>
                  </a:txBody>
                  <a:tcPr marT="60960" marB="60960">
                    <a:solidFill>
                      <a:srgbClr val="217B99"/>
                    </a:solidFill>
                  </a:tcPr>
                </a:tc>
                <a:tc>
                  <a:txBody>
                    <a:bodyPr/>
                    <a:lstStyle/>
                    <a:p>
                      <a:r>
                        <a:rPr lang="en-US" sz="1200" dirty="0" smtClean="0">
                          <a:solidFill>
                            <a:srgbClr val="FFFFFF"/>
                          </a:solidFill>
                        </a:rPr>
                        <a:t>DOB</a:t>
                      </a:r>
                      <a:endParaRPr lang="en-US" sz="1200" dirty="0">
                        <a:solidFill>
                          <a:srgbClr val="FFFFFF"/>
                        </a:solidFill>
                      </a:endParaRPr>
                    </a:p>
                  </a:txBody>
                  <a:tcPr marT="60960" marB="60960">
                    <a:solidFill>
                      <a:srgbClr val="217B99"/>
                    </a:solidFill>
                  </a:tcPr>
                </a:tc>
              </a:tr>
              <a:tr h="337138">
                <a:tc>
                  <a:txBody>
                    <a:bodyPr/>
                    <a:lstStyle/>
                    <a:p>
                      <a:pPr algn="ctr"/>
                      <a:r>
                        <a:rPr lang="en-US" sz="1200" dirty="0" smtClean="0"/>
                        <a:t>AB1</a:t>
                      </a:r>
                      <a:endParaRPr lang="en-US" sz="1200" dirty="0"/>
                    </a:p>
                  </a:txBody>
                  <a:tcPr marT="60960" marB="60960"/>
                </a:tc>
                <a:tc>
                  <a:txBody>
                    <a:bodyPr/>
                    <a:lstStyle/>
                    <a:p>
                      <a:r>
                        <a:rPr lang="en-US" sz="1200" dirty="0" smtClean="0"/>
                        <a:t>John Smith</a:t>
                      </a:r>
                      <a:endParaRPr lang="en-US" sz="1200" dirty="0"/>
                    </a:p>
                  </a:txBody>
                  <a:tcPr marT="60960" marB="60960"/>
                </a:tc>
                <a:tc>
                  <a:txBody>
                    <a:bodyPr/>
                    <a:lstStyle/>
                    <a:p>
                      <a:r>
                        <a:rPr lang="en-US" sz="1200" dirty="0" smtClean="0"/>
                        <a:t>10/11/1972</a:t>
                      </a:r>
                      <a:endParaRPr lang="en-US" sz="1200" dirty="0"/>
                    </a:p>
                  </a:txBody>
                  <a:tcPr marT="60960" marB="60960"/>
                </a:tc>
              </a:tr>
              <a:tr h="337138">
                <a:tc>
                  <a:txBody>
                    <a:bodyPr/>
                    <a:lstStyle/>
                    <a:p>
                      <a:pPr algn="ctr"/>
                      <a:r>
                        <a:rPr lang="en-US" sz="1200" dirty="0" smtClean="0"/>
                        <a:t>AB2</a:t>
                      </a:r>
                      <a:endParaRPr lang="en-US" sz="1200" dirty="0"/>
                    </a:p>
                  </a:txBody>
                  <a:tcPr marT="60960" marB="60960"/>
                </a:tc>
                <a:tc>
                  <a:txBody>
                    <a:bodyPr/>
                    <a:lstStyle/>
                    <a:p>
                      <a:r>
                        <a:rPr lang="en-US" sz="1200" dirty="0" smtClean="0"/>
                        <a:t>Bob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ZZ3</a:t>
                      </a:r>
                      <a:endParaRPr lang="en-US" sz="1200" dirty="0"/>
                    </a:p>
                  </a:txBody>
                  <a:tcPr marT="60960" marB="60960"/>
                </a:tc>
                <a:tc>
                  <a:txBody>
                    <a:bodyPr/>
                    <a:lstStyle/>
                    <a:p>
                      <a:r>
                        <a:rPr lang="en-US" sz="1200" dirty="0" smtClean="0"/>
                        <a:t>Mike West</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4/22/1968</a:t>
                      </a:r>
                    </a:p>
                  </a:txBody>
                  <a:tcPr marT="60960" marB="60960"/>
                </a:tc>
              </a:tr>
              <a:tr h="337138">
                <a:tc>
                  <a:txBody>
                    <a:bodyPr/>
                    <a:lstStyle/>
                    <a:p>
                      <a:pPr algn="ctr"/>
                      <a:r>
                        <a:rPr lang="en-US" sz="1200" dirty="0" smtClean="0"/>
                        <a:t>CB2</a:t>
                      </a:r>
                      <a:endParaRPr lang="en-US" sz="1200" dirty="0"/>
                    </a:p>
                  </a:txBody>
                  <a:tcPr marT="60960" marB="60960"/>
                </a:tc>
                <a:tc>
                  <a:txBody>
                    <a:bodyPr/>
                    <a:lstStyle/>
                    <a:p>
                      <a:r>
                        <a:rPr lang="en-US" sz="1200" dirty="0" smtClean="0"/>
                        <a:t>Chris Jones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txBody>
                  <a:tcPr marT="60960" marB="60960"/>
                </a:tc>
              </a:tr>
              <a:tr h="337138">
                <a:tc>
                  <a:txBody>
                    <a:bodyPr/>
                    <a:lstStyle/>
                    <a:p>
                      <a:pPr algn="ctr"/>
                      <a:r>
                        <a:rPr lang="en-US" sz="1200" dirty="0" smtClean="0"/>
                        <a:t>BB1</a:t>
                      </a:r>
                      <a:endParaRPr lang="en-US" sz="1200" dirty="0"/>
                    </a:p>
                  </a:txBody>
                  <a:tcPr marT="60960" marB="60960"/>
                </a:tc>
                <a:tc>
                  <a:txBody>
                    <a:bodyPr/>
                    <a:lstStyle/>
                    <a:p>
                      <a:r>
                        <a:rPr lang="en-US" sz="1200" dirty="0" smtClean="0"/>
                        <a:t>John Waters</a:t>
                      </a:r>
                      <a:endParaRPr lang="en-US" sz="1200" dirty="0"/>
                    </a:p>
                  </a:txBody>
                  <a:tcPr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11/11/1974</a:t>
                      </a:r>
                    </a:p>
                  </a:txBody>
                  <a:tcPr marT="60960" marB="60960"/>
                </a:tc>
              </a:tr>
            </a:tbl>
          </a:graphicData>
        </a:graphic>
      </p:graphicFrame>
      <p:sp>
        <p:nvSpPr>
          <p:cNvPr id="10" name="Content Placeholder 14"/>
          <p:cNvSpPr txBox="1">
            <a:spLocks/>
          </p:cNvSpPr>
          <p:nvPr/>
        </p:nvSpPr>
        <p:spPr>
          <a:xfrm>
            <a:off x="5743262" y="4128068"/>
            <a:ext cx="2293955" cy="365972"/>
          </a:xfrm>
          <a:prstGeom prst="rect">
            <a:avLst/>
          </a:prstGeom>
        </p:spPr>
        <p:txBody>
          <a:bodyPr>
            <a:noAutofit/>
          </a:bodyPr>
          <a:lstStyle>
            <a:defPPr>
              <a:defRPr lang="en-US"/>
            </a:defPPr>
            <a:lvl1pPr indent="0">
              <a:spcBef>
                <a:spcPts val="600"/>
              </a:spcBef>
              <a:buClr>
                <a:schemeClr val="accent1"/>
              </a:buClr>
              <a:buSzPct val="76000"/>
              <a:buFont typeface="Wingdings 3"/>
              <a:buNone/>
              <a:defRPr kumimoji="0" sz="1000">
                <a:solidFill>
                  <a:schemeClr val="tx1">
                    <a:lumMod val="65000"/>
                    <a:lumOff val="35000"/>
                  </a:schemeClr>
                </a:solidFill>
                <a:latin typeface="Helvetica"/>
                <a:cs typeface="Helvetica"/>
              </a:defRPr>
            </a:lvl1pPr>
            <a:lvl2pPr marL="228588" indent="-228588">
              <a:spcBef>
                <a:spcPts val="500"/>
              </a:spcBef>
              <a:spcAft>
                <a:spcPts val="500"/>
              </a:spcAft>
              <a:buClr>
                <a:srgbClr val="366BC2"/>
              </a:buClr>
              <a:buSzPct val="76000"/>
              <a:buFont typeface="Arial"/>
              <a:buChar char="•"/>
              <a:defRPr kumimoji="0" sz="2300">
                <a:solidFill>
                  <a:schemeClr val="tx1">
                    <a:lumMod val="65000"/>
                    <a:lumOff val="35000"/>
                  </a:schemeClr>
                </a:solidFill>
                <a:latin typeface="Helvetica"/>
                <a:cs typeface="Helvetica"/>
              </a:defRPr>
            </a:lvl2pPr>
            <a:lvl3pPr marL="457177" indent="-228588">
              <a:spcBef>
                <a:spcPts val="500"/>
              </a:spcBef>
              <a:buClr>
                <a:schemeClr val="bg1">
                  <a:shade val="50000"/>
                </a:schemeClr>
              </a:buClr>
              <a:buSzPct val="76000"/>
              <a:buFont typeface="Arial"/>
              <a:buChar char="•"/>
              <a:defRPr kumimoji="0" sz="2000">
                <a:solidFill>
                  <a:srgbClr val="7F7F7F"/>
                </a:solidFill>
                <a:latin typeface="Helvetica"/>
                <a:cs typeface="Helvetica"/>
              </a:defRPr>
            </a:lvl3pPr>
            <a:lvl4pPr marL="685765" indent="-228588">
              <a:spcBef>
                <a:spcPts val="400"/>
              </a:spcBef>
              <a:buClr>
                <a:schemeClr val="accent2">
                  <a:shade val="75000"/>
                </a:schemeClr>
              </a:buClr>
              <a:buSzPct val="70000"/>
              <a:buFont typeface="Courier New"/>
              <a:buChar char="o"/>
              <a:defRPr kumimoji="0">
                <a:solidFill>
                  <a:srgbClr val="7F7F7F"/>
                </a:solidFill>
                <a:latin typeface="Helvetica"/>
                <a:cs typeface="Helvetica"/>
              </a:defRPr>
            </a:lvl4pPr>
            <a:lvl5pPr marL="1371530" indent="-228588">
              <a:spcBef>
                <a:spcPts val="300"/>
              </a:spcBef>
              <a:buClr>
                <a:schemeClr val="accent2"/>
              </a:buClr>
              <a:buSzPct val="70000"/>
              <a:buFont typeface="Wingdings"/>
              <a:buChar char=""/>
              <a:defRPr kumimoji="0" sz="1600">
                <a:solidFill>
                  <a:srgbClr val="7F7F7F"/>
                </a:solidFill>
                <a:latin typeface="Helvetica"/>
                <a:cs typeface="Helvetica"/>
              </a:defRPr>
            </a:lvl5pPr>
            <a:lvl6pPr marL="1645835" indent="-182871">
              <a:spcBef>
                <a:spcPts val="300"/>
              </a:spcBef>
              <a:buClr>
                <a:srgbClr val="9FB8CD">
                  <a:shade val="75000"/>
                </a:srgbClr>
              </a:buClr>
              <a:buSzPct val="75000"/>
              <a:buFont typeface="Wingdings 3"/>
              <a:buChar char=""/>
              <a:defRPr kumimoji="0" sz="1600"/>
            </a:lvl6pPr>
            <a:lvl7pPr marL="1828706" indent="-182871">
              <a:spcBef>
                <a:spcPts val="300"/>
              </a:spcBef>
              <a:buClr>
                <a:srgbClr val="727CA3">
                  <a:shade val="75000"/>
                </a:srgbClr>
              </a:buClr>
              <a:buSzPct val="75000"/>
              <a:buFont typeface="Wingdings 3"/>
              <a:buChar char=""/>
              <a:defRPr kumimoji="0" sz="1400"/>
            </a:lvl7pPr>
            <a:lvl8pPr marL="2011577" indent="-182871">
              <a:spcBef>
                <a:spcPts val="300"/>
              </a:spcBef>
              <a:buClr>
                <a:prstClr val="white">
                  <a:shade val="50000"/>
                </a:prstClr>
              </a:buClr>
              <a:buSzPct val="75000"/>
              <a:buFont typeface="Wingdings 3"/>
              <a:buChar char=""/>
              <a:defRPr kumimoji="0" sz="1400"/>
            </a:lvl8pPr>
            <a:lvl9pPr marL="2194448" indent="-182871">
              <a:spcBef>
                <a:spcPts val="300"/>
              </a:spcBef>
              <a:buClr>
                <a:srgbClr val="9FB8CD"/>
              </a:buClr>
              <a:buSzPct val="75000"/>
              <a:buFont typeface="Wingdings 3"/>
              <a:buChar char=""/>
              <a:defRPr kumimoji="0" sz="1200"/>
            </a:lvl9pPr>
          </a:lstStyle>
          <a:p>
            <a:pPr>
              <a:lnSpc>
                <a:spcPct val="150000"/>
              </a:lnSpc>
            </a:pPr>
            <a:r>
              <a:rPr lang="en-US" dirty="0" err="1"/>
              <a:t>SSTables</a:t>
            </a:r>
            <a:r>
              <a:rPr lang="en-US" dirty="0"/>
              <a:t> </a:t>
            </a:r>
            <a:r>
              <a:rPr lang="en-US" dirty="0" smtClean="0"/>
              <a:t>are immutable</a:t>
            </a:r>
            <a:endParaRPr lang="en-US" dirty="0"/>
          </a:p>
        </p:txBody>
      </p:sp>
      <p:sp>
        <p:nvSpPr>
          <p:cNvPr id="11" name="Freeform 10"/>
          <p:cNvSpPr/>
          <p:nvPr/>
        </p:nvSpPr>
        <p:spPr>
          <a:xfrm>
            <a:off x="3202095" y="1290673"/>
            <a:ext cx="1256117" cy="1740127"/>
          </a:xfrm>
          <a:custGeom>
            <a:avLst/>
            <a:gdLst>
              <a:gd name="connsiteX0" fmla="*/ 0 w 1080030"/>
              <a:gd name="connsiteY0" fmla="*/ 0 h 1740127"/>
              <a:gd name="connsiteX1" fmla="*/ 530015 w 1080030"/>
              <a:gd name="connsiteY1" fmla="*/ 1150084 h 1740127"/>
              <a:gd name="connsiteX2" fmla="*/ 1080030 w 1080030"/>
              <a:gd name="connsiteY2" fmla="*/ 1740127 h 1740127"/>
            </a:gdLst>
            <a:ahLst/>
            <a:cxnLst>
              <a:cxn ang="0">
                <a:pos x="connsiteX0" y="connsiteY0"/>
              </a:cxn>
              <a:cxn ang="0">
                <a:pos x="connsiteX1" y="connsiteY1"/>
              </a:cxn>
              <a:cxn ang="0">
                <a:pos x="connsiteX2" y="connsiteY2"/>
              </a:cxn>
            </a:cxnLst>
            <a:rect l="l" t="t" r="r" b="b"/>
            <a:pathLst>
              <a:path w="1080030" h="1740127">
                <a:moveTo>
                  <a:pt x="0" y="0"/>
                </a:moveTo>
                <a:cubicBezTo>
                  <a:pt x="175005" y="430031"/>
                  <a:pt x="350010" y="860063"/>
                  <a:pt x="530015" y="1150084"/>
                </a:cubicBezTo>
                <a:cubicBezTo>
                  <a:pt x="710020" y="1440105"/>
                  <a:pt x="1080030" y="1740127"/>
                  <a:pt x="1080030" y="1740127"/>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2" name="Freeform 11"/>
          <p:cNvSpPr/>
          <p:nvPr/>
        </p:nvSpPr>
        <p:spPr>
          <a:xfrm>
            <a:off x="3375236" y="2925557"/>
            <a:ext cx="1100030" cy="130038"/>
          </a:xfrm>
          <a:custGeom>
            <a:avLst/>
            <a:gdLst>
              <a:gd name="connsiteX0" fmla="*/ 0 w 1100030"/>
              <a:gd name="connsiteY0" fmla="*/ 0 h 130038"/>
              <a:gd name="connsiteX1" fmla="*/ 600016 w 1100030"/>
              <a:gd name="connsiteY1" fmla="*/ 110008 h 130038"/>
              <a:gd name="connsiteX2" fmla="*/ 1100030 w 1100030"/>
              <a:gd name="connsiteY2" fmla="*/ 130009 h 130038"/>
            </a:gdLst>
            <a:ahLst/>
            <a:cxnLst>
              <a:cxn ang="0">
                <a:pos x="connsiteX0" y="connsiteY0"/>
              </a:cxn>
              <a:cxn ang="0">
                <a:pos x="connsiteX1" y="connsiteY1"/>
              </a:cxn>
              <a:cxn ang="0">
                <a:pos x="connsiteX2" y="connsiteY2"/>
              </a:cxn>
            </a:cxnLst>
            <a:rect l="l" t="t" r="r" b="b"/>
            <a:pathLst>
              <a:path w="1100030" h="130038">
                <a:moveTo>
                  <a:pt x="0" y="0"/>
                </a:moveTo>
                <a:cubicBezTo>
                  <a:pt x="208339" y="44170"/>
                  <a:pt x="416678" y="88340"/>
                  <a:pt x="600016" y="110008"/>
                </a:cubicBezTo>
                <a:cubicBezTo>
                  <a:pt x="783354" y="131676"/>
                  <a:pt x="1100030" y="130009"/>
                  <a:pt x="1100030" y="130009"/>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3" name="Freeform 12"/>
          <p:cNvSpPr/>
          <p:nvPr/>
        </p:nvSpPr>
        <p:spPr>
          <a:xfrm>
            <a:off x="3348668" y="3053617"/>
            <a:ext cx="1091784" cy="1220089"/>
          </a:xfrm>
          <a:custGeom>
            <a:avLst/>
            <a:gdLst>
              <a:gd name="connsiteX0" fmla="*/ 0 w 1000027"/>
              <a:gd name="connsiteY0" fmla="*/ 1220089 h 1220089"/>
              <a:gd name="connsiteX1" fmla="*/ 440012 w 1000027"/>
              <a:gd name="connsiteY1" fmla="*/ 320024 h 1220089"/>
              <a:gd name="connsiteX2" fmla="*/ 1000027 w 1000027"/>
              <a:gd name="connsiteY2" fmla="*/ 0 h 1220089"/>
            </a:gdLst>
            <a:ahLst/>
            <a:cxnLst>
              <a:cxn ang="0">
                <a:pos x="connsiteX0" y="connsiteY0"/>
              </a:cxn>
              <a:cxn ang="0">
                <a:pos x="connsiteX1" y="connsiteY1"/>
              </a:cxn>
              <a:cxn ang="0">
                <a:pos x="connsiteX2" y="connsiteY2"/>
              </a:cxn>
            </a:cxnLst>
            <a:rect l="l" t="t" r="r" b="b"/>
            <a:pathLst>
              <a:path w="1000027" h="1220089">
                <a:moveTo>
                  <a:pt x="0" y="1220089"/>
                </a:moveTo>
                <a:cubicBezTo>
                  <a:pt x="136670" y="871730"/>
                  <a:pt x="273341" y="523372"/>
                  <a:pt x="440012" y="320024"/>
                </a:cubicBezTo>
                <a:cubicBezTo>
                  <a:pt x="606683" y="116676"/>
                  <a:pt x="1000027" y="0"/>
                  <a:pt x="1000027" y="0"/>
                </a:cubicBezTo>
              </a:path>
            </a:pathLst>
          </a:custGeom>
          <a:ln w="38100">
            <a:solidFill>
              <a:srgbClr val="7F7F7F"/>
            </a:solidFill>
            <a:prstDash val="solid"/>
            <a:headEnd type="none"/>
            <a:tailEnd type="arrow"/>
          </a:ln>
          <a:effectLst/>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sz="1000"/>
          </a:p>
        </p:txBody>
      </p:sp>
      <p:sp>
        <p:nvSpPr>
          <p:cNvPr id="14" name="Content Placeholder 14"/>
          <p:cNvSpPr txBox="1">
            <a:spLocks/>
          </p:cNvSpPr>
          <p:nvPr/>
        </p:nvSpPr>
        <p:spPr>
          <a:xfrm>
            <a:off x="5592092" y="1345936"/>
            <a:ext cx="2462888" cy="599114"/>
          </a:xfrm>
          <a:prstGeom prst="rect">
            <a:avLst/>
          </a:prstGeom>
        </p:spPr>
        <p:txBody>
          <a:bodyPr>
            <a:no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Helvetica"/>
                <a:ea typeface="+mn-ea"/>
                <a:cs typeface="Helvetica"/>
              </a:defRPr>
            </a:lvl1pPr>
            <a:lvl2pPr marL="228588" indent="-228588" algn="l" rtl="0" eaLnBrk="1" latinLnBrk="0" hangingPunct="1">
              <a:spcBef>
                <a:spcPts val="500"/>
              </a:spcBef>
              <a:spcAft>
                <a:spcPts val="500"/>
              </a:spcAft>
              <a:buClr>
                <a:srgbClr val="366BC2"/>
              </a:buClr>
              <a:buSzPct val="76000"/>
              <a:buFont typeface="Arial"/>
              <a:buChar char="•"/>
              <a:defRPr kumimoji="0" sz="2300" kern="1200">
                <a:solidFill>
                  <a:schemeClr val="tx1">
                    <a:lumMod val="65000"/>
                    <a:lumOff val="35000"/>
                  </a:schemeClr>
                </a:solidFill>
                <a:latin typeface="Helvetica"/>
                <a:ea typeface="+mn-ea"/>
                <a:cs typeface="Helvetica"/>
              </a:defRPr>
            </a:lvl2pPr>
            <a:lvl3pPr marL="457177" indent="-228588"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Helvetica"/>
                <a:ea typeface="+mn-ea"/>
                <a:cs typeface="Helvetica"/>
              </a:defRPr>
            </a:lvl3pPr>
            <a:lvl4pPr marL="685765" indent="-228588"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Helvetica"/>
                <a:ea typeface="+mn-ea"/>
                <a:cs typeface="Helvetica"/>
              </a:defRPr>
            </a:lvl4pPr>
            <a:lvl5pPr marL="1371530" indent="-228588" algn="l" rtl="0" eaLnBrk="1" latinLnBrk="0" hangingPunct="1">
              <a:spcBef>
                <a:spcPts val="300"/>
              </a:spcBef>
              <a:buClr>
                <a:schemeClr val="accent2"/>
              </a:buClr>
              <a:buSzPct val="70000"/>
              <a:buFont typeface="Wingdings"/>
              <a:buChar char=""/>
              <a:defRPr kumimoji="0" sz="1600" kern="1200">
                <a:solidFill>
                  <a:srgbClr val="7F7F7F"/>
                </a:solidFill>
                <a:latin typeface="Helvetica"/>
                <a:ea typeface="+mn-ea"/>
                <a:cs typeface="Helvetica"/>
              </a:defRPr>
            </a:lvl5pPr>
            <a:lvl6pPr marL="1645835" indent="-182871"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06" indent="-182871"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577" indent="-182871"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448" indent="-182871"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000" dirty="0" smtClean="0"/>
              <a:t>Note: This is a logical representation, </a:t>
            </a:r>
          </a:p>
          <a:p>
            <a:r>
              <a:rPr lang="en-US" sz="1000" dirty="0" smtClean="0"/>
              <a:t>not the </a:t>
            </a:r>
            <a:r>
              <a:rPr lang="en-US" sz="1000" dirty="0" err="1" smtClean="0"/>
              <a:t>SSTable</a:t>
            </a:r>
            <a:r>
              <a:rPr lang="en-US" sz="1000" dirty="0" smtClean="0"/>
              <a:t> physical file format.</a:t>
            </a:r>
            <a:endParaRPr lang="en-US" sz="1000" dirty="0"/>
          </a:p>
        </p:txBody>
      </p:sp>
    </p:spTree>
    <p:extLst>
      <p:ext uri="{BB962C8B-B14F-4D97-AF65-F5344CB8AC3E}">
        <p14:creationId xmlns:p14="http://schemas.microsoft.com/office/powerpoint/2010/main" val="3570873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589" y="185472"/>
            <a:ext cx="7866702" cy="519113"/>
          </a:xfrm>
        </p:spPr>
        <p:txBody>
          <a:bodyPr>
            <a:normAutofit/>
          </a:bodyPr>
          <a:lstStyle/>
          <a:p>
            <a:r>
              <a:rPr lang="en-US" sz="2400" dirty="0" smtClean="0">
                <a:latin typeface="Helvetica Neue"/>
                <a:cs typeface="Helvetica Neue"/>
              </a:rPr>
              <a:t>Today’s Agenda</a:t>
            </a:r>
            <a:endParaRPr lang="en-US" sz="2400" dirty="0">
              <a:latin typeface="Helvetica Neue"/>
              <a:cs typeface="Helvetica Neue"/>
            </a:endParaRPr>
          </a:p>
        </p:txBody>
      </p:sp>
      <p:sp>
        <p:nvSpPr>
          <p:cNvPr id="51" name="TextBox 50"/>
          <p:cNvSpPr txBox="1"/>
          <p:nvPr/>
        </p:nvSpPr>
        <p:spPr>
          <a:xfrm>
            <a:off x="204716" y="877520"/>
            <a:ext cx="8939284" cy="2086721"/>
          </a:xfrm>
          <a:prstGeom prst="rect">
            <a:avLst/>
          </a:prstGeom>
          <a:noFill/>
        </p:spPr>
        <p:txBody>
          <a:bodyPr wrap="square" lIns="91435" tIns="45718" rIns="91435" bIns="45718" rtlCol="0">
            <a:spAutoFit/>
          </a:bodyPr>
          <a:lstStyle/>
          <a:p>
            <a:pPr>
              <a:lnSpc>
                <a:spcPct val="90000"/>
              </a:lnSpc>
            </a:pPr>
            <a:r>
              <a:rPr lang="en-US" sz="1600" dirty="0" smtClean="0">
                <a:solidFill>
                  <a:schemeClr val="tx1">
                    <a:lumMod val="75000"/>
                    <a:lumOff val="25000"/>
                  </a:schemeClr>
                </a:solidFill>
                <a:latin typeface="Helvetica Neue"/>
                <a:cs typeface="Helvetica Neue"/>
              </a:rPr>
              <a:t>12:30pm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What </a:t>
            </a:r>
            <a:r>
              <a:rPr lang="en-US" sz="1600" dirty="0">
                <a:solidFill>
                  <a:schemeClr val="tx1">
                    <a:lumMod val="75000"/>
                    <a:lumOff val="25000"/>
                  </a:schemeClr>
                </a:solidFill>
                <a:latin typeface="Helvetica Neue"/>
                <a:cs typeface="Helvetica Neue"/>
              </a:rPr>
              <a:t>is DataStax Enterprise? Why &amp; when?</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1:00pm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1:45pm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Hands On DSE Cassandra, Data </a:t>
            </a:r>
            <a:r>
              <a:rPr lang="en-US" sz="1600" dirty="0" smtClean="0">
                <a:solidFill>
                  <a:schemeClr val="tx1">
                    <a:lumMod val="75000"/>
                    <a:lumOff val="25000"/>
                  </a:schemeClr>
                </a:solidFill>
                <a:latin typeface="Helvetica Neue"/>
                <a:cs typeface="Helvetica Neue"/>
              </a:rPr>
              <a:t>Modeling and Architecture</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1:45pm – 2:15pm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Hands On DSE </a:t>
            </a:r>
            <a:r>
              <a:rPr lang="en-US" sz="1600" dirty="0" smtClean="0">
                <a:solidFill>
                  <a:schemeClr val="tx1">
                    <a:lumMod val="75000"/>
                    <a:lumOff val="25000"/>
                  </a:schemeClr>
                </a:solidFill>
                <a:latin typeface="Helvetica Neue"/>
                <a:cs typeface="Helvetica Neue"/>
              </a:rPr>
              <a:t>Search and DSE Analytics</a:t>
            </a:r>
            <a:endParaRPr lang="en-US" sz="1600" dirty="0">
              <a:solidFill>
                <a:schemeClr val="tx1">
                  <a:lumMod val="75000"/>
                  <a:lumOff val="25000"/>
                </a:schemeClr>
              </a:solidFill>
              <a:latin typeface="Helvetica Neue"/>
              <a:cs typeface="Helvetica Neue"/>
            </a:endParaRP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2:15pm – 2:30pm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a:t>
            </a:r>
            <a:r>
              <a:rPr lang="en-US" sz="1600" dirty="0">
                <a:solidFill>
                  <a:schemeClr val="tx1">
                    <a:lumMod val="75000"/>
                    <a:lumOff val="25000"/>
                  </a:schemeClr>
                </a:solidFill>
                <a:latin typeface="Helvetica Neue"/>
                <a:cs typeface="Helvetica Neue"/>
              </a:rPr>
              <a:t> </a:t>
            </a:r>
            <a:r>
              <a:rPr lang="en-US" sz="1600" dirty="0" smtClean="0">
                <a:solidFill>
                  <a:schemeClr val="tx1">
                    <a:lumMod val="75000"/>
                    <a:lumOff val="25000"/>
                  </a:schemeClr>
                </a:solidFill>
                <a:latin typeface="Helvetica Neue"/>
                <a:cs typeface="Helvetica Neue"/>
              </a:rPr>
              <a:t>	DSE Reference Architecture, Operations</a:t>
            </a:r>
          </a:p>
          <a:p>
            <a:pPr>
              <a:lnSpc>
                <a:spcPct val="90000"/>
              </a:lnSpc>
            </a:pPr>
            <a:endParaRPr lang="en-US" sz="1600" dirty="0">
              <a:solidFill>
                <a:schemeClr val="tx1">
                  <a:lumMod val="75000"/>
                  <a:lumOff val="25000"/>
                </a:schemeClr>
              </a:solidFill>
              <a:latin typeface="Helvetica Neue"/>
              <a:cs typeface="Helvetica Neue"/>
            </a:endParaRPr>
          </a:p>
          <a:p>
            <a:pPr>
              <a:lnSpc>
                <a:spcPct val="90000"/>
              </a:lnSpc>
            </a:pPr>
            <a:r>
              <a:rPr lang="en-US" sz="1600" dirty="0" smtClean="0">
                <a:solidFill>
                  <a:schemeClr val="tx1">
                    <a:lumMod val="75000"/>
                    <a:lumOff val="25000"/>
                  </a:schemeClr>
                </a:solidFill>
                <a:latin typeface="Helvetica Neue"/>
                <a:cs typeface="Helvetica Neue"/>
              </a:rPr>
              <a:t>					Wrap up and Next Steps…</a:t>
            </a:r>
            <a:endParaRPr lang="en-US" sz="1600" dirty="0">
              <a:solidFill>
                <a:schemeClr val="tx1">
                  <a:lumMod val="75000"/>
                  <a:lumOff val="25000"/>
                </a:schemeClr>
              </a:solidFill>
              <a:latin typeface="Helvetica Neue"/>
              <a:cs typeface="Helvetica Neue"/>
            </a:endParaRPr>
          </a:p>
        </p:txBody>
      </p:sp>
    </p:spTree>
    <p:extLst>
      <p:ext uri="{BB962C8B-B14F-4D97-AF65-F5344CB8AC3E}">
        <p14:creationId xmlns:p14="http://schemas.microsoft.com/office/powerpoint/2010/main" val="7042973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 on DSE Search</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40</a:t>
            </a:fld>
            <a:endParaRPr lang="en-US"/>
          </a:p>
        </p:txBody>
      </p:sp>
    </p:spTree>
    <p:extLst>
      <p:ext uri="{BB962C8B-B14F-4D97-AF65-F5344CB8AC3E}">
        <p14:creationId xmlns:p14="http://schemas.microsoft.com/office/powerpoint/2010/main" val="20444923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41</a:t>
            </a:fld>
            <a:endParaRPr lang="en-US"/>
          </a:p>
        </p:txBody>
      </p:sp>
      <p:sp>
        <p:nvSpPr>
          <p:cNvPr id="7" name="TextShape 33"/>
          <p:cNvSpPr txBox="1"/>
          <p:nvPr/>
        </p:nvSpPr>
        <p:spPr>
          <a:xfrm>
            <a:off x="1184268" y="3340993"/>
            <a:ext cx="1532698" cy="363062"/>
          </a:xfrm>
          <a:prstGeom prst="rect">
            <a:avLst/>
          </a:prstGeom>
        </p:spPr>
        <p:txBody>
          <a:bodyPr wrap="none" lIns="72888" tIns="36444" rIns="72888" bIns="36444"/>
          <a:lstStyle/>
          <a:p>
            <a:pPr algn="ctr"/>
            <a:r>
              <a:rPr lang="en-US" sz="1600" b="1" dirty="0" smtClean="0">
                <a:latin typeface="Arial"/>
                <a:cs typeface="Arial"/>
              </a:rPr>
              <a:t>OLTP DB</a:t>
            </a:r>
          </a:p>
        </p:txBody>
      </p:sp>
      <p:sp>
        <p:nvSpPr>
          <p:cNvPr id="9" name="CustomShape 3"/>
          <p:cNvSpPr/>
          <p:nvPr/>
        </p:nvSpPr>
        <p:spPr>
          <a:xfrm>
            <a:off x="647727" y="2108905"/>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17" name="TextShape 33"/>
          <p:cNvSpPr txBox="1"/>
          <p:nvPr/>
        </p:nvSpPr>
        <p:spPr>
          <a:xfrm>
            <a:off x="6167131" y="3343687"/>
            <a:ext cx="1532698" cy="363062"/>
          </a:xfrm>
          <a:prstGeom prst="rect">
            <a:avLst/>
          </a:prstGeom>
        </p:spPr>
        <p:txBody>
          <a:bodyPr wrap="none" lIns="72888" tIns="36444" rIns="72888" bIns="36444"/>
          <a:lstStyle/>
          <a:p>
            <a:pPr algn="ctr"/>
            <a:r>
              <a:rPr lang="en-US" sz="1600" b="1" dirty="0" smtClean="0">
                <a:latin typeface="Arial"/>
                <a:cs typeface="Arial"/>
              </a:rPr>
              <a:t>Search Cluster</a:t>
            </a:r>
            <a:endParaRPr lang="en-US" sz="1600" b="1" dirty="0">
              <a:latin typeface="Arial"/>
              <a:cs typeface="Arial"/>
            </a:endParaRPr>
          </a:p>
        </p:txBody>
      </p:sp>
      <p:sp>
        <p:nvSpPr>
          <p:cNvPr id="18" name="CustomShape 3"/>
          <p:cNvSpPr/>
          <p:nvPr/>
        </p:nvSpPr>
        <p:spPr>
          <a:xfrm>
            <a:off x="5528064" y="2102568"/>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27" name="Rounded Rectangle 26"/>
          <p:cNvSpPr/>
          <p:nvPr/>
        </p:nvSpPr>
        <p:spPr>
          <a:xfrm>
            <a:off x="3383822" y="806376"/>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28" name="Rounded Rectangle 27"/>
          <p:cNvSpPr/>
          <p:nvPr/>
        </p:nvSpPr>
        <p:spPr>
          <a:xfrm>
            <a:off x="3492120" y="1172468"/>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DB API</a:t>
            </a:r>
            <a:endParaRPr lang="en-US" sz="1200" b="1" dirty="0">
              <a:latin typeface="Arial"/>
              <a:cs typeface="Arial"/>
            </a:endParaRPr>
          </a:p>
        </p:txBody>
      </p:sp>
      <p:sp>
        <p:nvSpPr>
          <p:cNvPr id="31" name="Rounded Rectangle 30"/>
          <p:cNvSpPr/>
          <p:nvPr/>
        </p:nvSpPr>
        <p:spPr>
          <a:xfrm>
            <a:off x="4506208" y="1167355"/>
            <a:ext cx="1084170" cy="25122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Search API</a:t>
            </a:r>
            <a:endParaRPr lang="en-US" sz="1200" b="1" dirty="0">
              <a:latin typeface="Arial"/>
              <a:cs typeface="Arial"/>
            </a:endParaRPr>
          </a:p>
        </p:txBody>
      </p:sp>
      <p:sp>
        <p:nvSpPr>
          <p:cNvPr id="32" name="Freeform 31"/>
          <p:cNvSpPr/>
          <p:nvPr/>
        </p:nvSpPr>
        <p:spPr>
          <a:xfrm>
            <a:off x="5638436" y="1296699"/>
            <a:ext cx="1341954" cy="710535"/>
          </a:xfrm>
          <a:custGeom>
            <a:avLst/>
            <a:gdLst>
              <a:gd name="connsiteX0" fmla="*/ 0 w 1447287"/>
              <a:gd name="connsiteY0" fmla="*/ 0 h 1033683"/>
              <a:gd name="connsiteX1" fmla="*/ 836866 w 1447287"/>
              <a:gd name="connsiteY1" fmla="*/ 383939 h 1033683"/>
              <a:gd name="connsiteX2" fmla="*/ 1447287 w 1447287"/>
              <a:gd name="connsiteY2" fmla="*/ 1033683 h 1033683"/>
              <a:gd name="connsiteX3" fmla="*/ 1447287 w 1447287"/>
              <a:gd name="connsiteY3" fmla="*/ 1033683 h 1033683"/>
            </a:gdLst>
            <a:ahLst/>
            <a:cxnLst>
              <a:cxn ang="0">
                <a:pos x="connsiteX0" y="connsiteY0"/>
              </a:cxn>
              <a:cxn ang="0">
                <a:pos x="connsiteX1" y="connsiteY1"/>
              </a:cxn>
              <a:cxn ang="0">
                <a:pos x="connsiteX2" y="connsiteY2"/>
              </a:cxn>
              <a:cxn ang="0">
                <a:pos x="connsiteX3" y="connsiteY3"/>
              </a:cxn>
            </a:cxnLst>
            <a:rect l="l" t="t" r="r" b="b"/>
            <a:pathLst>
              <a:path w="1447287" h="1033683">
                <a:moveTo>
                  <a:pt x="0" y="0"/>
                </a:moveTo>
                <a:cubicBezTo>
                  <a:pt x="297826" y="105829"/>
                  <a:pt x="595652" y="211659"/>
                  <a:pt x="836866" y="383939"/>
                </a:cubicBezTo>
                <a:cubicBezTo>
                  <a:pt x="1078081" y="556220"/>
                  <a:pt x="1447287" y="1033683"/>
                  <a:pt x="1447287" y="1033683"/>
                </a:cubicBezTo>
                <a:lnTo>
                  <a:pt x="1447287" y="1033683"/>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015965" y="1278935"/>
            <a:ext cx="1387551" cy="737177"/>
          </a:xfrm>
          <a:custGeom>
            <a:avLst/>
            <a:gdLst>
              <a:gd name="connsiteX0" fmla="*/ 1043622 w 1043622"/>
              <a:gd name="connsiteY0" fmla="*/ 0 h 886015"/>
              <a:gd name="connsiteX1" fmla="*/ 305210 w 1043622"/>
              <a:gd name="connsiteY1" fmla="*/ 324872 h 886015"/>
              <a:gd name="connsiteX2" fmla="*/ 0 w 1043622"/>
              <a:gd name="connsiteY2" fmla="*/ 886015 h 886015"/>
              <a:gd name="connsiteX3" fmla="*/ 0 w 1043622"/>
              <a:gd name="connsiteY3" fmla="*/ 886015 h 886015"/>
            </a:gdLst>
            <a:ahLst/>
            <a:cxnLst>
              <a:cxn ang="0">
                <a:pos x="connsiteX0" y="connsiteY0"/>
              </a:cxn>
              <a:cxn ang="0">
                <a:pos x="connsiteX1" y="connsiteY1"/>
              </a:cxn>
              <a:cxn ang="0">
                <a:pos x="connsiteX2" y="connsiteY2"/>
              </a:cxn>
              <a:cxn ang="0">
                <a:pos x="connsiteX3" y="connsiteY3"/>
              </a:cxn>
            </a:cxnLst>
            <a:rect l="l" t="t" r="r" b="b"/>
            <a:pathLst>
              <a:path w="1043622" h="886015">
                <a:moveTo>
                  <a:pt x="1043622" y="0"/>
                </a:moveTo>
                <a:cubicBezTo>
                  <a:pt x="761384" y="88601"/>
                  <a:pt x="479147" y="177203"/>
                  <a:pt x="305210" y="324872"/>
                </a:cubicBezTo>
                <a:cubicBezTo>
                  <a:pt x="131273" y="472541"/>
                  <a:pt x="0" y="886015"/>
                  <a:pt x="0" y="886015"/>
                </a:cubicBezTo>
                <a:lnTo>
                  <a:pt x="0" y="886015"/>
                </a:lnTo>
              </a:path>
            </a:pathLst>
          </a:custGeom>
          <a:ln w="63500">
            <a:headEnd type="triangl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Rounded Rectangle 33"/>
          <p:cNvSpPr/>
          <p:nvPr/>
        </p:nvSpPr>
        <p:spPr>
          <a:xfrm>
            <a:off x="4126951" y="3205360"/>
            <a:ext cx="743538" cy="646855"/>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a:t>
            </a:r>
          </a:p>
          <a:p>
            <a:pPr algn="ctr"/>
            <a:r>
              <a:rPr lang="en-US" sz="1400" b="1" dirty="0" smtClean="0">
                <a:latin typeface="Arial"/>
                <a:cs typeface="Arial"/>
              </a:rPr>
              <a:t>ETL</a:t>
            </a:r>
            <a:endParaRPr lang="en-US" sz="1400" b="1" dirty="0">
              <a:latin typeface="Arial"/>
              <a:cs typeface="Arial"/>
            </a:endParaRPr>
          </a:p>
        </p:txBody>
      </p:sp>
      <p:cxnSp>
        <p:nvCxnSpPr>
          <p:cNvPr id="35" name="Straight Arrow Connector 34"/>
          <p:cNvCxnSpPr>
            <a:stCxn id="34" idx="3"/>
          </p:cNvCxnSpPr>
          <p:nvPr/>
        </p:nvCxnSpPr>
        <p:spPr>
          <a:xfrm flipV="1">
            <a:off x="4870489" y="3525956"/>
            <a:ext cx="555743" cy="2832"/>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34" idx="1"/>
          </p:cNvCxnSpPr>
          <p:nvPr/>
        </p:nvCxnSpPr>
        <p:spPr>
          <a:xfrm flipV="1">
            <a:off x="3552361" y="3528788"/>
            <a:ext cx="574590" cy="14931"/>
          </a:xfrm>
          <a:prstGeom prst="straightConnector1">
            <a:avLst/>
          </a:prstGeom>
          <a:ln w="57150" cmpd="sng">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1177079" y="1174623"/>
            <a:ext cx="1356462" cy="523220"/>
          </a:xfrm>
          <a:prstGeom prst="rect">
            <a:avLst/>
          </a:prstGeom>
        </p:spPr>
        <p:txBody>
          <a:bodyPr wrap="none">
            <a:spAutoFit/>
          </a:bodyPr>
          <a:lstStyle/>
          <a:p>
            <a:r>
              <a:rPr lang="en-US" sz="1400" b="1" dirty="0" smtClean="0">
                <a:solidFill>
                  <a:srgbClr val="217B99"/>
                </a:solidFill>
              </a:rPr>
              <a:t>Transactional </a:t>
            </a:r>
          </a:p>
          <a:p>
            <a:r>
              <a:rPr lang="en-US" sz="1400" b="1" dirty="0" smtClean="0">
                <a:solidFill>
                  <a:srgbClr val="217B99"/>
                </a:solidFill>
              </a:rPr>
              <a:t>Workloads</a:t>
            </a:r>
          </a:p>
        </p:txBody>
      </p:sp>
      <p:sp>
        <p:nvSpPr>
          <p:cNvPr id="38" name="Rectangle 37"/>
          <p:cNvSpPr/>
          <p:nvPr/>
        </p:nvSpPr>
        <p:spPr>
          <a:xfrm>
            <a:off x="6343622" y="1219006"/>
            <a:ext cx="1372363" cy="523220"/>
          </a:xfrm>
          <a:prstGeom prst="rect">
            <a:avLst/>
          </a:prstGeom>
        </p:spPr>
        <p:txBody>
          <a:bodyPr wrap="none">
            <a:spAutoFit/>
          </a:bodyPr>
          <a:lstStyle/>
          <a:p>
            <a:r>
              <a:rPr lang="en-US" sz="1400" b="1" dirty="0" smtClean="0">
                <a:solidFill>
                  <a:srgbClr val="217B99"/>
                </a:solidFill>
              </a:rPr>
              <a:t>Search</a:t>
            </a:r>
          </a:p>
          <a:p>
            <a:r>
              <a:rPr lang="en-US" sz="1400" b="1" dirty="0">
                <a:solidFill>
                  <a:srgbClr val="217B99"/>
                </a:solidFill>
              </a:rPr>
              <a:t> </a:t>
            </a:r>
            <a:r>
              <a:rPr lang="en-US" sz="1400" b="1" dirty="0" smtClean="0">
                <a:solidFill>
                  <a:srgbClr val="217B99"/>
                </a:solidFill>
              </a:rPr>
              <a:t>     Workloads</a:t>
            </a:r>
            <a:endParaRPr lang="en-US" sz="1400" b="1" dirty="0">
              <a:solidFill>
                <a:srgbClr val="217B99"/>
              </a:solidFill>
            </a:endParaRPr>
          </a:p>
        </p:txBody>
      </p:sp>
      <p:sp>
        <p:nvSpPr>
          <p:cNvPr id="19" name="Title 1"/>
          <p:cNvSpPr>
            <a:spLocks noGrp="1"/>
          </p:cNvSpPr>
          <p:nvPr>
            <p:ph type="title"/>
          </p:nvPr>
        </p:nvSpPr>
        <p:spPr>
          <a:xfrm>
            <a:off x="372530" y="171450"/>
            <a:ext cx="8229600" cy="685800"/>
          </a:xfrm>
        </p:spPr>
        <p:txBody>
          <a:bodyPr/>
          <a:lstStyle/>
          <a:p>
            <a:r>
              <a:rPr lang="en-US" dirty="0" smtClean="0"/>
              <a:t>Open Source Search Reference Architecture</a:t>
            </a:r>
            <a:endParaRPr lang="en-US" dirty="0"/>
          </a:p>
        </p:txBody>
      </p:sp>
    </p:spTree>
    <p:extLst>
      <p:ext uri="{BB962C8B-B14F-4D97-AF65-F5344CB8AC3E}">
        <p14:creationId xmlns:p14="http://schemas.microsoft.com/office/powerpoint/2010/main" val="400654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1" grpId="0" animBg="1"/>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DSE Search Reference Architecture</a:t>
            </a:r>
            <a:endParaRPr lang="en-US" dirty="0"/>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42</a:t>
            </a:fld>
            <a:endParaRPr lang="en-US"/>
          </a:p>
        </p:txBody>
      </p:sp>
      <p:sp>
        <p:nvSpPr>
          <p:cNvPr id="7" name="TextShape 33"/>
          <p:cNvSpPr txBox="1"/>
          <p:nvPr/>
        </p:nvSpPr>
        <p:spPr>
          <a:xfrm>
            <a:off x="1974647" y="3019137"/>
            <a:ext cx="1532698" cy="363062"/>
          </a:xfrm>
          <a:prstGeom prst="rect">
            <a:avLst/>
          </a:prstGeom>
        </p:spPr>
        <p:txBody>
          <a:bodyPr wrap="none" lIns="72888" tIns="36444" rIns="72888" bIns="36444"/>
          <a:lstStyle/>
          <a:p>
            <a:pPr algn="ctr"/>
            <a:r>
              <a:rPr lang="en-US" sz="1600" b="1" dirty="0" smtClean="0">
                <a:latin typeface="Arial"/>
                <a:cs typeface="Arial"/>
              </a:rPr>
              <a:t>Search</a:t>
            </a:r>
          </a:p>
          <a:p>
            <a:pPr algn="ctr"/>
            <a:r>
              <a:rPr lang="en-US" sz="1600" b="1" dirty="0" smtClean="0">
                <a:latin typeface="Arial"/>
                <a:cs typeface="Arial"/>
              </a:rPr>
              <a:t>+ </a:t>
            </a:r>
          </a:p>
          <a:p>
            <a:pPr algn="ctr"/>
            <a:r>
              <a:rPr lang="en-US" sz="1600" b="1" dirty="0" smtClean="0">
                <a:latin typeface="Arial"/>
                <a:cs typeface="Arial"/>
              </a:rPr>
              <a:t>Cassandra</a:t>
            </a:r>
            <a:endParaRPr lang="en-US" sz="1600" b="1" dirty="0">
              <a:latin typeface="Arial"/>
              <a:cs typeface="Arial"/>
            </a:endParaRPr>
          </a:p>
        </p:txBody>
      </p:sp>
      <p:sp>
        <p:nvSpPr>
          <p:cNvPr id="8" name="CustomShape 3"/>
          <p:cNvSpPr/>
          <p:nvPr/>
        </p:nvSpPr>
        <p:spPr>
          <a:xfrm>
            <a:off x="1312090" y="1981839"/>
            <a:ext cx="2820096" cy="2820392"/>
          </a:xfrm>
          <a:prstGeom prst="ellipse">
            <a:avLst/>
          </a:prstGeom>
          <a:noFill/>
          <a:ln w="1270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sp>
      <p:sp>
        <p:nvSpPr>
          <p:cNvPr id="9" name="CustomShape 4"/>
          <p:cNvSpPr/>
          <p:nvPr/>
        </p:nvSpPr>
        <p:spPr>
          <a:xfrm>
            <a:off x="2453864" y="1760243"/>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lt1"/>
                </a:solidFill>
                <a:latin typeface="Arial"/>
                <a:cs typeface="Arial"/>
              </a:rPr>
              <a:t>80</a:t>
            </a:r>
            <a:endParaRPr sz="1200" b="1" dirty="0">
              <a:solidFill>
                <a:schemeClr val="lt1"/>
              </a:solidFill>
              <a:latin typeface="Arial"/>
              <a:cs typeface="Arial"/>
            </a:endParaRPr>
          </a:p>
        </p:txBody>
      </p:sp>
      <p:sp>
        <p:nvSpPr>
          <p:cNvPr id="10" name="CustomShape 4"/>
          <p:cNvSpPr/>
          <p:nvPr/>
        </p:nvSpPr>
        <p:spPr>
          <a:xfrm>
            <a:off x="3498805" y="215529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10</a:t>
            </a:r>
            <a:endParaRPr sz="1200" b="1" dirty="0">
              <a:solidFill>
                <a:schemeClr val="lt1"/>
              </a:solidFill>
              <a:latin typeface="Arial"/>
              <a:cs typeface="Arial"/>
            </a:endParaRPr>
          </a:p>
        </p:txBody>
      </p:sp>
      <p:sp>
        <p:nvSpPr>
          <p:cNvPr id="11" name="CustomShape 4"/>
          <p:cNvSpPr/>
          <p:nvPr/>
        </p:nvSpPr>
        <p:spPr>
          <a:xfrm>
            <a:off x="3498806" y="4099839"/>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30</a:t>
            </a:r>
            <a:endParaRPr sz="1200" b="1" dirty="0">
              <a:solidFill>
                <a:schemeClr val="lt1"/>
              </a:solidFill>
              <a:latin typeface="Arial"/>
              <a:cs typeface="Arial"/>
            </a:endParaRPr>
          </a:p>
        </p:txBody>
      </p:sp>
      <p:sp>
        <p:nvSpPr>
          <p:cNvPr id="12" name="CustomShape 4"/>
          <p:cNvSpPr/>
          <p:nvPr/>
        </p:nvSpPr>
        <p:spPr>
          <a:xfrm>
            <a:off x="1408922" y="4103422"/>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50</a:t>
            </a:r>
            <a:endParaRPr sz="1200" b="1" dirty="0">
              <a:solidFill>
                <a:schemeClr val="lt1"/>
              </a:solidFill>
              <a:latin typeface="Arial"/>
              <a:cs typeface="Arial"/>
            </a:endParaRPr>
          </a:p>
        </p:txBody>
      </p:sp>
      <p:sp>
        <p:nvSpPr>
          <p:cNvPr id="13" name="CustomShape 4"/>
          <p:cNvSpPr/>
          <p:nvPr/>
        </p:nvSpPr>
        <p:spPr>
          <a:xfrm>
            <a:off x="1422420" y="215253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70</a:t>
            </a:r>
            <a:endParaRPr sz="1200" b="1" dirty="0">
              <a:solidFill>
                <a:schemeClr val="lt1"/>
              </a:solidFill>
              <a:latin typeface="Arial"/>
              <a:cs typeface="Arial"/>
            </a:endParaRPr>
          </a:p>
        </p:txBody>
      </p:sp>
      <p:sp>
        <p:nvSpPr>
          <p:cNvPr id="14" name="CustomShape 4"/>
          <p:cNvSpPr/>
          <p:nvPr/>
        </p:nvSpPr>
        <p:spPr>
          <a:xfrm>
            <a:off x="1039054" y="3148235"/>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60</a:t>
            </a:r>
            <a:endParaRPr sz="1200" b="1" dirty="0">
              <a:solidFill>
                <a:schemeClr val="lt1"/>
              </a:solidFill>
              <a:latin typeface="Arial"/>
              <a:cs typeface="Arial"/>
            </a:endParaRPr>
          </a:p>
        </p:txBody>
      </p:sp>
      <p:sp>
        <p:nvSpPr>
          <p:cNvPr id="15" name="CustomShape 4"/>
          <p:cNvSpPr/>
          <p:nvPr/>
        </p:nvSpPr>
        <p:spPr>
          <a:xfrm>
            <a:off x="2453864" y="454089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40</a:t>
            </a:r>
            <a:endParaRPr sz="1200" b="1" dirty="0">
              <a:solidFill>
                <a:schemeClr val="lt1"/>
              </a:solidFill>
              <a:latin typeface="Arial"/>
              <a:cs typeface="Arial"/>
            </a:endParaRPr>
          </a:p>
        </p:txBody>
      </p:sp>
      <p:sp>
        <p:nvSpPr>
          <p:cNvPr id="16" name="CustomShape 4"/>
          <p:cNvSpPr/>
          <p:nvPr/>
        </p:nvSpPr>
        <p:spPr>
          <a:xfrm>
            <a:off x="3871041" y="3123077"/>
            <a:ext cx="522290" cy="518244"/>
          </a:xfrm>
          <a:prstGeom prst="ellipse">
            <a:avLst/>
          </a:prstGeom>
          <a:solidFill>
            <a:srgbClr val="B65B32"/>
          </a:solidFill>
          <a:ln w="762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lt1"/>
                </a:solidFill>
                <a:latin typeface="Arial"/>
                <a:cs typeface="Arial"/>
              </a:rPr>
              <a:t>20</a:t>
            </a:r>
            <a:endParaRPr sz="1200" b="1" dirty="0">
              <a:solidFill>
                <a:schemeClr val="lt1"/>
              </a:solidFill>
              <a:latin typeface="Arial"/>
              <a:cs typeface="Arial"/>
            </a:endParaRPr>
          </a:p>
        </p:txBody>
      </p:sp>
      <p:sp>
        <p:nvSpPr>
          <p:cNvPr id="17" name="Rounded Rectangle 16"/>
          <p:cNvSpPr/>
          <p:nvPr/>
        </p:nvSpPr>
        <p:spPr>
          <a:xfrm>
            <a:off x="1574364" y="774953"/>
            <a:ext cx="2281290" cy="684560"/>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latin typeface="Arial"/>
                <a:cs typeface="Arial"/>
              </a:rPr>
              <a:t>Your Application</a:t>
            </a:r>
            <a:endParaRPr lang="en-US" sz="1400" b="1" dirty="0">
              <a:latin typeface="Arial"/>
              <a:cs typeface="Arial"/>
            </a:endParaRPr>
          </a:p>
        </p:txBody>
      </p:sp>
      <p:sp>
        <p:nvSpPr>
          <p:cNvPr id="18" name="Rounded Rectangle 17"/>
          <p:cNvSpPr/>
          <p:nvPr/>
        </p:nvSpPr>
        <p:spPr>
          <a:xfrm>
            <a:off x="2263891" y="1174193"/>
            <a:ext cx="902235" cy="229178"/>
          </a:xfrm>
          <a:prstGeom prst="roundRect">
            <a:avLst/>
          </a:prstGeom>
          <a:solidFill>
            <a:srgbClr val="B65B32"/>
          </a:solidFill>
          <a:ln w="254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Arial"/>
                <a:cs typeface="Arial"/>
              </a:rPr>
              <a:t>CQL</a:t>
            </a:r>
            <a:endParaRPr lang="en-US" sz="1200" b="1" dirty="0">
              <a:latin typeface="Arial"/>
              <a:cs typeface="Arial"/>
            </a:endParaRPr>
          </a:p>
        </p:txBody>
      </p:sp>
      <p:cxnSp>
        <p:nvCxnSpPr>
          <p:cNvPr id="20" name="Straight Arrow Connector 19"/>
          <p:cNvCxnSpPr>
            <a:stCxn id="17" idx="2"/>
            <a:endCxn id="9" idx="0"/>
          </p:cNvCxnSpPr>
          <p:nvPr/>
        </p:nvCxnSpPr>
        <p:spPr>
          <a:xfrm>
            <a:off x="2715009" y="1459513"/>
            <a:ext cx="0" cy="30073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967566" y="893194"/>
            <a:ext cx="3980577" cy="3908763"/>
          </a:xfrm>
          <a:prstGeom prst="rect">
            <a:avLst/>
          </a:prstGeom>
        </p:spPr>
        <p:txBody>
          <a:bodyPr wrap="none">
            <a:spAutoFit/>
          </a:bodyPr>
          <a:lstStyle/>
          <a:p>
            <a:pPr>
              <a:lnSpc>
                <a:spcPct val="150000"/>
              </a:lnSpc>
            </a:pPr>
            <a:r>
              <a:rPr lang="en-US" sz="1600" dirty="0" smtClean="0">
                <a:solidFill>
                  <a:schemeClr val="tx1">
                    <a:lumMod val="75000"/>
                    <a:lumOff val="25000"/>
                  </a:schemeClr>
                </a:solidFill>
                <a:latin typeface="Helvetica Neue"/>
                <a:cs typeface="Helvetica Neue"/>
              </a:rPr>
              <a:t>Easy CQL API</a:t>
            </a:r>
          </a:p>
          <a:p>
            <a:pPr>
              <a:lnSpc>
                <a:spcPct val="150000"/>
              </a:lnSpc>
            </a:pPr>
            <a:r>
              <a:rPr lang="en-US" sz="1600" dirty="0" smtClean="0">
                <a:solidFill>
                  <a:schemeClr val="tx1">
                    <a:lumMod val="75000"/>
                    <a:lumOff val="25000"/>
                  </a:schemeClr>
                </a:solidFill>
                <a:latin typeface="Helvetica Neue"/>
                <a:cs typeface="Helvetica Neue"/>
              </a:rPr>
              <a:t>All the goodness of DataStax driver</a:t>
            </a:r>
          </a:p>
          <a:p>
            <a:pPr>
              <a:lnSpc>
                <a:spcPct val="150000"/>
              </a:lnSpc>
            </a:pPr>
            <a:r>
              <a:rPr lang="en-US" sz="1600" dirty="0">
                <a:solidFill>
                  <a:schemeClr val="tx1">
                    <a:lumMod val="75000"/>
                    <a:lumOff val="25000"/>
                  </a:schemeClr>
                </a:solidFill>
                <a:latin typeface="Helvetica Neue"/>
                <a:cs typeface="Helvetica Neue"/>
              </a:rPr>
              <a:t>Distributed, Replicated, Always On</a:t>
            </a:r>
          </a:p>
          <a:p>
            <a:pPr>
              <a:lnSpc>
                <a:spcPct val="150000"/>
              </a:lnSpc>
            </a:pPr>
            <a:r>
              <a:rPr lang="en-US" sz="1600" dirty="0" smtClean="0">
                <a:solidFill>
                  <a:schemeClr val="tx1">
                    <a:lumMod val="75000"/>
                    <a:lumOff val="25000"/>
                  </a:schemeClr>
                </a:solidFill>
                <a:latin typeface="Helvetica Neue"/>
                <a:cs typeface="Helvetica Neue"/>
              </a:rPr>
              <a:t>Data </a:t>
            </a:r>
            <a:r>
              <a:rPr lang="en-US" sz="1600" dirty="0">
                <a:solidFill>
                  <a:schemeClr val="tx1">
                    <a:lumMod val="75000"/>
                    <a:lumOff val="25000"/>
                  </a:schemeClr>
                </a:solidFill>
                <a:latin typeface="Helvetica Neue"/>
                <a:cs typeface="Helvetica Neue"/>
              </a:rPr>
              <a:t>locality and shared memory</a:t>
            </a:r>
          </a:p>
          <a:p>
            <a:pPr marL="285750" indent="-285750">
              <a:buFont typeface="Arial"/>
              <a:buChar char="•"/>
            </a:pPr>
            <a:r>
              <a:rPr lang="en-US" sz="1600" dirty="0">
                <a:solidFill>
                  <a:schemeClr val="tx1">
                    <a:lumMod val="75000"/>
                    <a:lumOff val="25000"/>
                  </a:schemeClr>
                </a:solidFill>
                <a:latin typeface="Helvetica Neue"/>
                <a:cs typeface="Helvetica Neue"/>
              </a:rPr>
              <a:t>Automatic indexing on </a:t>
            </a:r>
            <a:r>
              <a:rPr lang="en-US" sz="1600" dirty="0" err="1">
                <a:solidFill>
                  <a:schemeClr val="tx1">
                    <a:lumMod val="75000"/>
                    <a:lumOff val="25000"/>
                  </a:schemeClr>
                </a:solidFill>
                <a:latin typeface="Helvetica Neue"/>
                <a:cs typeface="Helvetica Neue"/>
              </a:rPr>
              <a:t>db</a:t>
            </a:r>
            <a:r>
              <a:rPr lang="en-US" sz="1600" dirty="0">
                <a:solidFill>
                  <a:schemeClr val="tx1">
                    <a:lumMod val="75000"/>
                    <a:lumOff val="25000"/>
                  </a:schemeClr>
                </a:solidFill>
                <a:latin typeface="Helvetica Neue"/>
                <a:cs typeface="Helvetica Neue"/>
              </a:rPr>
              <a:t> insert</a:t>
            </a:r>
          </a:p>
          <a:p>
            <a:pPr marL="285750" indent="-285750">
              <a:buFont typeface="Arial"/>
              <a:buChar char="•"/>
            </a:pPr>
            <a:r>
              <a:rPr lang="en-US" sz="1600" dirty="0" smtClean="0">
                <a:solidFill>
                  <a:schemeClr val="tx1">
                    <a:lumMod val="75000"/>
                    <a:lumOff val="25000"/>
                  </a:schemeClr>
                </a:solidFill>
                <a:latin typeface="Helvetica Neue"/>
                <a:cs typeface="Helvetica Neue"/>
              </a:rPr>
              <a:t>Higher ingestion </a:t>
            </a:r>
            <a:r>
              <a:rPr lang="en-US" sz="1600" dirty="0">
                <a:solidFill>
                  <a:schemeClr val="tx1">
                    <a:lumMod val="75000"/>
                    <a:lumOff val="25000"/>
                  </a:schemeClr>
                </a:solidFill>
                <a:latin typeface="Helvetica Neue"/>
                <a:cs typeface="Helvetica Neue"/>
              </a:rPr>
              <a:t>throughput</a:t>
            </a:r>
          </a:p>
          <a:p>
            <a:pPr marL="285750" indent="-285750">
              <a:buFont typeface="Arial"/>
              <a:buChar char="•"/>
            </a:pPr>
            <a:r>
              <a:rPr lang="en-US" sz="1600" dirty="0">
                <a:solidFill>
                  <a:schemeClr val="tx1">
                    <a:lumMod val="75000"/>
                    <a:lumOff val="25000"/>
                  </a:schemeClr>
                </a:solidFill>
                <a:latin typeface="Helvetica Neue"/>
                <a:cs typeface="Helvetica Neue"/>
              </a:rPr>
              <a:t>Distributed query optimization</a:t>
            </a:r>
          </a:p>
          <a:p>
            <a:pPr>
              <a:lnSpc>
                <a:spcPct val="150000"/>
              </a:lnSpc>
            </a:pPr>
            <a:r>
              <a:rPr lang="en-US" sz="1600" dirty="0" smtClean="0">
                <a:solidFill>
                  <a:schemeClr val="tx1">
                    <a:lumMod val="75000"/>
                    <a:lumOff val="25000"/>
                  </a:schemeClr>
                </a:solidFill>
                <a:latin typeface="Helvetica Neue"/>
                <a:cs typeface="Helvetica Neue"/>
              </a:rPr>
              <a:t>Compared to open source search</a:t>
            </a:r>
          </a:p>
          <a:p>
            <a:pPr marL="285750" indent="-285750">
              <a:buFont typeface="Arial"/>
              <a:buChar char="•"/>
            </a:pPr>
            <a:r>
              <a:rPr lang="en-US" sz="1600" dirty="0">
                <a:solidFill>
                  <a:schemeClr val="tx1">
                    <a:lumMod val="75000"/>
                    <a:lumOff val="25000"/>
                  </a:schemeClr>
                </a:solidFill>
                <a:latin typeface="Helvetica Neue"/>
                <a:cs typeface="Helvetica Neue"/>
              </a:rPr>
              <a:t>No separate search cluster to </a:t>
            </a:r>
            <a:r>
              <a:rPr lang="en-US" sz="1600" dirty="0" smtClean="0">
                <a:solidFill>
                  <a:schemeClr val="tx1">
                    <a:lumMod val="75000"/>
                    <a:lumOff val="25000"/>
                  </a:schemeClr>
                </a:solidFill>
                <a:latin typeface="Helvetica Neue"/>
                <a:cs typeface="Helvetica Neue"/>
              </a:rPr>
              <a:t>manage</a:t>
            </a:r>
          </a:p>
          <a:p>
            <a:pPr marL="285750" indent="-285750">
              <a:buFont typeface="Arial"/>
              <a:buChar char="•"/>
            </a:pPr>
            <a:r>
              <a:rPr lang="en-US" sz="1600" dirty="0">
                <a:solidFill>
                  <a:schemeClr val="tx1">
                    <a:lumMod val="75000"/>
                    <a:lumOff val="25000"/>
                  </a:schemeClr>
                </a:solidFill>
                <a:latin typeface="Helvetica Neue"/>
                <a:cs typeface="Helvetica Neue"/>
              </a:rPr>
              <a:t>Probably less total hardware </a:t>
            </a:r>
            <a:r>
              <a:rPr lang="en-US" sz="1600" dirty="0" smtClean="0">
                <a:solidFill>
                  <a:schemeClr val="tx1">
                    <a:lumMod val="75000"/>
                    <a:lumOff val="25000"/>
                  </a:schemeClr>
                </a:solidFill>
                <a:latin typeface="Helvetica Neue"/>
                <a:cs typeface="Helvetica Neue"/>
              </a:rPr>
              <a:t>required</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a:solidFill>
                  <a:schemeClr val="tx1">
                    <a:lumMod val="75000"/>
                    <a:lumOff val="25000"/>
                  </a:schemeClr>
                </a:solidFill>
                <a:latin typeface="Helvetica Neue"/>
                <a:cs typeface="Helvetica Neue"/>
              </a:rPr>
              <a:t>No “Split Brain” data inconsistencies</a:t>
            </a:r>
          </a:p>
          <a:p>
            <a:pPr marL="285750" indent="-285750">
              <a:buFont typeface="Arial"/>
              <a:buChar char="•"/>
            </a:pPr>
            <a:r>
              <a:rPr lang="en-US" sz="1600" dirty="0">
                <a:solidFill>
                  <a:schemeClr val="tx1">
                    <a:lumMod val="75000"/>
                    <a:lumOff val="25000"/>
                  </a:schemeClr>
                </a:solidFill>
                <a:latin typeface="Helvetica Neue"/>
                <a:cs typeface="Helvetica Neue"/>
              </a:rPr>
              <a:t>No ETL or synch to build and maintain</a:t>
            </a:r>
          </a:p>
          <a:p>
            <a:pPr marL="285750" indent="-285750">
              <a:buFont typeface="Arial"/>
              <a:buChar char="•"/>
            </a:pPr>
            <a:r>
              <a:rPr lang="en-US" sz="1600" dirty="0">
                <a:solidFill>
                  <a:schemeClr val="tx1">
                    <a:lumMod val="75000"/>
                    <a:lumOff val="25000"/>
                  </a:schemeClr>
                </a:solidFill>
                <a:latin typeface="Helvetica Neue"/>
                <a:cs typeface="Helvetica Neue"/>
              </a:rPr>
              <a:t>No app level data management code</a:t>
            </a:r>
          </a:p>
        </p:txBody>
      </p:sp>
    </p:spTree>
    <p:extLst>
      <p:ext uri="{BB962C8B-B14F-4D97-AF65-F5344CB8AC3E}">
        <p14:creationId xmlns:p14="http://schemas.microsoft.com/office/powerpoint/2010/main" val="22305355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Search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43</a:t>
            </a:fld>
            <a:endParaRPr lang="en-US"/>
          </a:p>
        </p:txBody>
      </p:sp>
      <p:sp>
        <p:nvSpPr>
          <p:cNvPr id="29" name="Flowchart: Connector 13"/>
          <p:cNvSpPr>
            <a:spLocks noChangeAspect="1"/>
          </p:cNvSpPr>
          <p:nvPr/>
        </p:nvSpPr>
        <p:spPr>
          <a:xfrm>
            <a:off x="4031048" y="953417"/>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31048" y="2907901"/>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42335" y="2624637"/>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27914" y="3006519"/>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51529" y="1235627"/>
            <a:ext cx="3566900" cy="296846"/>
          </a:xfrm>
        </p:spPr>
        <p:txBody>
          <a:bodyPr>
            <a:noAutofit/>
          </a:bodyPr>
          <a:lstStyle/>
          <a:p>
            <a:r>
              <a:rPr lang="en-US" sz="1800" b="1" dirty="0" smtClean="0">
                <a:solidFill>
                  <a:srgbClr val="217B99"/>
                </a:solidFill>
              </a:rPr>
              <a:t>Data and Index are both local</a:t>
            </a:r>
          </a:p>
        </p:txBody>
      </p:sp>
      <p:sp>
        <p:nvSpPr>
          <p:cNvPr id="44" name="Content Placeholder 14"/>
          <p:cNvSpPr>
            <a:spLocks noGrp="1"/>
          </p:cNvSpPr>
          <p:nvPr>
            <p:ph sz="quarter" idx="1"/>
          </p:nvPr>
        </p:nvSpPr>
        <p:spPr>
          <a:xfrm>
            <a:off x="857909" y="1864325"/>
            <a:ext cx="2889832" cy="2762938"/>
          </a:xfrm>
        </p:spPr>
        <p:txBody>
          <a:bodyPr>
            <a:noAutofit/>
          </a:bodyPr>
          <a:lstStyle/>
          <a:p>
            <a:r>
              <a:rPr lang="en-US" sz="1350" dirty="0" smtClean="0">
                <a:solidFill>
                  <a:schemeClr val="tx1">
                    <a:lumMod val="75000"/>
                    <a:lumOff val="25000"/>
                  </a:schemeClr>
                </a:solidFill>
              </a:rPr>
              <a:t>Data </a:t>
            </a:r>
            <a:r>
              <a:rPr lang="en-US" sz="1350" dirty="0">
                <a:solidFill>
                  <a:schemeClr val="tx1">
                    <a:lumMod val="75000"/>
                    <a:lumOff val="25000"/>
                  </a:schemeClr>
                </a:solidFill>
              </a:rPr>
              <a:t>automatically indexed </a:t>
            </a:r>
            <a:r>
              <a:rPr lang="en-US" sz="1350" dirty="0" smtClean="0">
                <a:solidFill>
                  <a:schemeClr val="tx1">
                    <a:lumMod val="75000"/>
                    <a:lumOff val="25000"/>
                  </a:schemeClr>
                </a:solidFill>
              </a:rPr>
              <a:t>on insert</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Highly tunable ingest throughput</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Search </a:t>
            </a:r>
            <a:r>
              <a:rPr lang="en-US" sz="1350" dirty="0">
                <a:solidFill>
                  <a:schemeClr val="tx1">
                    <a:lumMod val="75000"/>
                    <a:lumOff val="25000"/>
                  </a:schemeClr>
                </a:solidFill>
              </a:rPr>
              <a:t>schema auto</a:t>
            </a:r>
            <a:r>
              <a:rPr lang="en-US" sz="1350" dirty="0" smtClean="0">
                <a:solidFill>
                  <a:schemeClr val="tx1">
                    <a:lumMod val="75000"/>
                    <a:lumOff val="25000"/>
                  </a:schemeClr>
                </a:solidFill>
              </a:rPr>
              <a:t>-generated </a:t>
            </a:r>
            <a:r>
              <a:rPr lang="en-US" sz="1350" dirty="0">
                <a:solidFill>
                  <a:schemeClr val="tx1">
                    <a:lumMod val="75000"/>
                    <a:lumOff val="25000"/>
                  </a:schemeClr>
                </a:solidFill>
              </a:rPr>
              <a:t>from </a:t>
            </a:r>
            <a:r>
              <a:rPr lang="en-US" sz="1350" dirty="0" smtClean="0">
                <a:solidFill>
                  <a:schemeClr val="tx1">
                    <a:lumMod val="75000"/>
                    <a:lumOff val="25000"/>
                  </a:schemeClr>
                </a:solidFill>
              </a:rPr>
              <a:t>table definition</a:t>
            </a:r>
            <a:endParaRPr 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smtClean="0">
                <a:solidFill>
                  <a:schemeClr val="tx1">
                    <a:lumMod val="75000"/>
                    <a:lumOff val="25000"/>
                  </a:schemeClr>
                </a:solidFill>
              </a:rPr>
              <a:t>No redundant data storage in the </a:t>
            </a:r>
            <a:r>
              <a:rPr lang="en-US" sz="1350" dirty="0" err="1" smtClean="0">
                <a:solidFill>
                  <a:schemeClr val="tx1">
                    <a:lumMod val="75000"/>
                    <a:lumOff val="25000"/>
                  </a:schemeClr>
                </a:solidFill>
              </a:rPr>
              <a:t>Lucene</a:t>
            </a:r>
            <a:r>
              <a:rPr lang="en-US" sz="1350" dirty="0" smtClean="0">
                <a:solidFill>
                  <a:schemeClr val="tx1">
                    <a:lumMod val="75000"/>
                    <a:lumOff val="25000"/>
                  </a:schemeClr>
                </a:solidFill>
              </a:rPr>
              <a:t> index is required</a:t>
            </a:r>
            <a:endParaRPr lang="en-US" sz="1350" dirty="0">
              <a:solidFill>
                <a:schemeClr val="tx1">
                  <a:lumMod val="75000"/>
                  <a:lumOff val="25000"/>
                </a:schemeClr>
              </a:solidFill>
            </a:endParaRPr>
          </a:p>
        </p:txBody>
      </p:sp>
      <p:sp>
        <p:nvSpPr>
          <p:cNvPr id="26" name="Rounded Rectangle 25"/>
          <p:cNvSpPr/>
          <p:nvPr/>
        </p:nvSpPr>
        <p:spPr>
          <a:xfrm>
            <a:off x="4853191" y="2312951"/>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995689" y="3329254"/>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844042" y="3744756"/>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856378" y="1651916"/>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069473" y="231267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sp>
        <p:nvSpPr>
          <p:cNvPr id="36" name="Rounded Rectangle 35"/>
          <p:cNvSpPr/>
          <p:nvPr/>
        </p:nvSpPr>
        <p:spPr>
          <a:xfrm>
            <a:off x="6009080" y="1651637"/>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solidFill>
                  <a:schemeClr val="bg1">
                    <a:lumMod val="50000"/>
                  </a:schemeClr>
                </a:solidFill>
              </a:rPr>
              <a:t>Lucene</a:t>
            </a:r>
            <a:endParaRPr lang="en-US" sz="1350" b="1" dirty="0">
              <a:solidFill>
                <a:schemeClr val="bg1">
                  <a:lumMod val="50000"/>
                </a:schemeClr>
              </a:solidFill>
            </a:endParaRPr>
          </a:p>
        </p:txBody>
      </p:sp>
      <p:cxnSp>
        <p:nvCxnSpPr>
          <p:cNvPr id="38" name="Straight Arrow Connector 37"/>
          <p:cNvCxnSpPr/>
          <p:nvPr/>
        </p:nvCxnSpPr>
        <p:spPr>
          <a:xfrm flipH="1" flipV="1">
            <a:off x="4129620" y="950321"/>
            <a:ext cx="751547" cy="322360"/>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82187" y="1314462"/>
            <a:ext cx="1602990" cy="33717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585177" y="1962267"/>
            <a:ext cx="6546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432475" y="1962546"/>
            <a:ext cx="1885" cy="350405"/>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434360" y="2623581"/>
            <a:ext cx="22066"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6068305" y="3293752"/>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Index</a:t>
            </a:r>
          </a:p>
        </p:txBody>
      </p:sp>
      <p:cxnSp>
        <p:nvCxnSpPr>
          <p:cNvPr id="34" name="Straight Arrow Connector 33"/>
          <p:cNvCxnSpPr>
            <a:stCxn id="25" idx="0"/>
            <a:endCxn id="33" idx="2"/>
          </p:cNvCxnSpPr>
          <p:nvPr/>
        </p:nvCxnSpPr>
        <p:spPr>
          <a:xfrm flipV="1">
            <a:off x="6649474" y="2623302"/>
            <a:ext cx="1168" cy="670450"/>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30" idx="0"/>
          </p:cNvCxnSpPr>
          <p:nvPr/>
        </p:nvCxnSpPr>
        <p:spPr>
          <a:xfrm flipH="1" flipV="1">
            <a:off x="4973306" y="1314462"/>
            <a:ext cx="459169" cy="337454"/>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27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Hands On DSE Analytics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44</a:t>
            </a:fld>
            <a:endParaRPr lang="en-US"/>
          </a:p>
        </p:txBody>
      </p:sp>
    </p:spTree>
    <p:extLst>
      <p:ext uri="{BB962C8B-B14F-4D97-AF65-F5344CB8AC3E}">
        <p14:creationId xmlns:p14="http://schemas.microsoft.com/office/powerpoint/2010/main" val="22250655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Analytics Reference Architecture</a:t>
            </a:r>
            <a:endParaRPr lang="en-US" dirty="0"/>
          </a:p>
        </p:txBody>
      </p:sp>
      <p:cxnSp>
        <p:nvCxnSpPr>
          <p:cNvPr id="29" name="Straight Arrow Connector 28"/>
          <p:cNvCxnSpPr/>
          <p:nvPr/>
        </p:nvCxnSpPr>
        <p:spPr>
          <a:xfrm>
            <a:off x="4655203" y="2741238"/>
            <a:ext cx="0" cy="543752"/>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473574" y="3239810"/>
            <a:ext cx="2273206" cy="1465374"/>
          </a:xfrm>
          <a:prstGeom prst="rect">
            <a:avLst/>
          </a:prstGeom>
        </p:spPr>
      </p:pic>
      <p:cxnSp>
        <p:nvCxnSpPr>
          <p:cNvPr id="56" name="Straight Arrow Connector 55"/>
          <p:cNvCxnSpPr/>
          <p:nvPr/>
        </p:nvCxnSpPr>
        <p:spPr>
          <a:xfrm>
            <a:off x="2061048" y="2082271"/>
            <a:ext cx="1784376" cy="4899"/>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a:off x="2841882" y="3934523"/>
            <a:ext cx="950256" cy="8881"/>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810968" y="1779438"/>
            <a:ext cx="1102921" cy="567606"/>
          </a:xfrm>
          <a:prstGeom prst="rect">
            <a:avLst/>
          </a:prstGeom>
        </p:spPr>
      </p:pic>
      <p:sp>
        <p:nvSpPr>
          <p:cNvPr id="55" name="TextBox 54"/>
          <p:cNvSpPr txBox="1"/>
          <p:nvPr/>
        </p:nvSpPr>
        <p:spPr>
          <a:xfrm>
            <a:off x="839470" y="1510372"/>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2234329" y="1750172"/>
            <a:ext cx="1441420" cy="253916"/>
          </a:xfrm>
          <a:prstGeom prst="rect">
            <a:avLst/>
          </a:prstGeom>
          <a:noFill/>
        </p:spPr>
        <p:txBody>
          <a:bodyPr wrap="none" rtlCol="0">
            <a:spAutoFit/>
          </a:bodyPr>
          <a:lstStyle/>
          <a:p>
            <a:pPr algn="ctr"/>
            <a:r>
              <a:rPr lang="en-US" sz="1050" dirty="0" smtClean="0">
                <a:latin typeface="Helvetica Neue Light"/>
                <a:cs typeface="Helvetica Neue Light"/>
              </a:rPr>
              <a:t>Real Time Operations</a:t>
            </a:r>
            <a:endParaRPr lang="en-US" sz="1050" dirty="0">
              <a:latin typeface="Helvetica Neue Light"/>
              <a:cs typeface="Helvetica Neue Light"/>
            </a:endParaRPr>
          </a:p>
        </p:txBody>
      </p:sp>
      <p:grpSp>
        <p:nvGrpSpPr>
          <p:cNvPr id="9" name="Group 8"/>
          <p:cNvGrpSpPr/>
          <p:nvPr/>
        </p:nvGrpSpPr>
        <p:grpSpPr>
          <a:xfrm>
            <a:off x="3977774" y="1362522"/>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4191772" y="1927863"/>
            <a:ext cx="923614"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Cassandra</a:t>
            </a:r>
          </a:p>
        </p:txBody>
      </p:sp>
      <p:grpSp>
        <p:nvGrpSpPr>
          <p:cNvPr id="7" name="Group 6"/>
          <p:cNvGrpSpPr/>
          <p:nvPr/>
        </p:nvGrpSpPr>
        <p:grpSpPr>
          <a:xfrm>
            <a:off x="3989734" y="3388854"/>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4256897" y="3959135"/>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Analytics</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45</a:t>
            </a:fld>
            <a:endParaRPr lang="en-US" dirty="0"/>
          </a:p>
        </p:txBody>
      </p:sp>
      <p:sp>
        <p:nvSpPr>
          <p:cNvPr id="46" name="TextBox 45"/>
          <p:cNvSpPr txBox="1"/>
          <p:nvPr/>
        </p:nvSpPr>
        <p:spPr>
          <a:xfrm>
            <a:off x="3009763" y="3643349"/>
            <a:ext cx="710451" cy="577081"/>
          </a:xfrm>
          <a:prstGeom prst="rect">
            <a:avLst/>
          </a:prstGeom>
          <a:noFill/>
        </p:spPr>
        <p:txBody>
          <a:bodyPr wrap="none" rtlCol="0">
            <a:spAutoFit/>
          </a:bodyPr>
          <a:lstStyle/>
          <a:p>
            <a:pPr algn="ctr"/>
            <a:r>
              <a:rPr lang="en-US" sz="1050" dirty="0" smtClean="0">
                <a:latin typeface="Helvetica Neue Light"/>
                <a:cs typeface="Helvetica Neue Light"/>
              </a:rPr>
              <a:t>Analytics</a:t>
            </a:r>
          </a:p>
          <a:p>
            <a:pPr algn="ctr"/>
            <a:endParaRPr lang="en-US" sz="1050" dirty="0">
              <a:latin typeface="Helvetica Neue Light"/>
              <a:cs typeface="Helvetica Neue Light"/>
            </a:endParaRPr>
          </a:p>
          <a:p>
            <a:pPr algn="ctr"/>
            <a:r>
              <a:rPr lang="en-US" sz="1050" dirty="0" smtClean="0">
                <a:latin typeface="Helvetica Neue Light"/>
                <a:cs typeface="Helvetica Neue Light"/>
              </a:rPr>
              <a:t>Queries</a:t>
            </a:r>
            <a:endParaRPr lang="en-US" sz="1050" dirty="0">
              <a:latin typeface="Helvetica Neue Light"/>
              <a:cs typeface="Helvetica Neue Light"/>
            </a:endParaRPr>
          </a:p>
        </p:txBody>
      </p:sp>
      <p:sp>
        <p:nvSpPr>
          <p:cNvPr id="47" name="TextBox 46"/>
          <p:cNvSpPr txBox="1"/>
          <p:nvPr/>
        </p:nvSpPr>
        <p:spPr>
          <a:xfrm>
            <a:off x="881685" y="2950590"/>
            <a:ext cx="1005403" cy="253916"/>
          </a:xfrm>
          <a:prstGeom prst="rect">
            <a:avLst/>
          </a:prstGeom>
          <a:noFill/>
        </p:spPr>
        <p:txBody>
          <a:bodyPr wrap="none" rtlCol="0">
            <a:spAutoFit/>
          </a:bodyPr>
          <a:lstStyle/>
          <a:p>
            <a:pPr algn="ctr"/>
            <a:r>
              <a:rPr lang="en-US" sz="1050" dirty="0" smtClean="0">
                <a:latin typeface="Helvetica Neue Light"/>
                <a:cs typeface="Helvetica Neue Light"/>
              </a:rPr>
              <a:t>Your Analytics</a:t>
            </a:r>
            <a:endParaRPr lang="en-US" sz="1050" dirty="0">
              <a:latin typeface="Helvetica Neue Light"/>
              <a:cs typeface="Helvetica Neue Light"/>
            </a:endParaRPr>
          </a:p>
        </p:txBody>
      </p:sp>
      <p:sp>
        <p:nvSpPr>
          <p:cNvPr id="48" name="TextBox 47"/>
          <p:cNvSpPr txBox="1"/>
          <p:nvPr/>
        </p:nvSpPr>
        <p:spPr>
          <a:xfrm>
            <a:off x="3960567" y="2870656"/>
            <a:ext cx="1437593" cy="253916"/>
          </a:xfrm>
          <a:prstGeom prst="rect">
            <a:avLst/>
          </a:prstGeom>
          <a:noFill/>
        </p:spPr>
        <p:txBody>
          <a:bodyPr wrap="none" rtlCol="0">
            <a:spAutoFit/>
          </a:bodyPr>
          <a:lstStyle/>
          <a:p>
            <a:pPr algn="ctr"/>
            <a:r>
              <a:rPr lang="en-US" sz="1050" dirty="0" smtClean="0">
                <a:latin typeface="Helvetica Neue Light"/>
                <a:cs typeface="Helvetica Neue Light"/>
              </a:rPr>
              <a:t>Real Time Replication</a:t>
            </a:r>
            <a:endParaRPr lang="en-US" sz="1050" dirty="0">
              <a:latin typeface="Helvetica Neue Light"/>
              <a:cs typeface="Helvetica Neue Light"/>
            </a:endParaRPr>
          </a:p>
        </p:txBody>
      </p:sp>
      <p:sp>
        <p:nvSpPr>
          <p:cNvPr id="10" name="Rounded Rectangle 9"/>
          <p:cNvSpPr/>
          <p:nvPr/>
        </p:nvSpPr>
        <p:spPr>
          <a:xfrm>
            <a:off x="3889836" y="1270072"/>
            <a:ext cx="1607443"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4049846" y="1015835"/>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
        <p:nvSpPr>
          <p:cNvPr id="51" name="Rectangle 50"/>
          <p:cNvSpPr/>
          <p:nvPr/>
        </p:nvSpPr>
        <p:spPr>
          <a:xfrm>
            <a:off x="5882309" y="893194"/>
            <a:ext cx="3155898" cy="4031873"/>
          </a:xfrm>
          <a:prstGeom prst="rect">
            <a:avLst/>
          </a:prstGeom>
        </p:spPr>
        <p:txBody>
          <a:bodyPr wrap="none">
            <a:spAutoFit/>
          </a:bodyPr>
          <a:lstStyle/>
          <a:p>
            <a:pPr>
              <a:lnSpc>
                <a:spcPct val="150000"/>
              </a:lnSpc>
            </a:pPr>
            <a:r>
              <a:rPr lang="en-US" sz="1600" dirty="0">
                <a:solidFill>
                  <a:schemeClr val="tx1">
                    <a:lumMod val="75000"/>
                    <a:lumOff val="25000"/>
                  </a:schemeClr>
                </a:solidFill>
                <a:latin typeface="Helvetica Neue"/>
                <a:cs typeface="Helvetica Neue"/>
              </a:rPr>
              <a:t>Spark </a:t>
            </a:r>
            <a:r>
              <a:rPr lang="en-US" sz="1600" dirty="0" smtClean="0">
                <a:solidFill>
                  <a:schemeClr val="tx1">
                    <a:lumMod val="75000"/>
                    <a:lumOff val="25000"/>
                  </a:schemeClr>
                </a:solidFill>
                <a:latin typeface="Helvetica Neue"/>
                <a:cs typeface="Helvetica Neue"/>
              </a:rPr>
              <a:t>SQL and other goodness</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Ops and Developer friendly</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Streaming, </a:t>
            </a:r>
            <a:r>
              <a:rPr lang="en-US" sz="1600" dirty="0" err="1" smtClean="0">
                <a:solidFill>
                  <a:schemeClr val="tx1">
                    <a:lumMod val="75000"/>
                    <a:lumOff val="25000"/>
                  </a:schemeClr>
                </a:solidFill>
                <a:latin typeface="Helvetica Neue"/>
                <a:cs typeface="Helvetica Neue"/>
              </a:rPr>
              <a:t>Hadoop</a:t>
            </a:r>
            <a:r>
              <a:rPr lang="en-US" sz="1600" dirty="0" smtClean="0">
                <a:solidFill>
                  <a:schemeClr val="tx1">
                    <a:lumMod val="75000"/>
                    <a:lumOff val="25000"/>
                  </a:schemeClr>
                </a:solidFill>
                <a:latin typeface="Helvetica Neue"/>
                <a:cs typeface="Helvetica Neue"/>
              </a:rPr>
              <a:t> available</a:t>
            </a:r>
            <a:endParaRPr lang="en-US" sz="1600" dirty="0">
              <a:solidFill>
                <a:schemeClr val="tx1">
                  <a:lumMod val="75000"/>
                  <a:lumOff val="25000"/>
                </a:schemeClr>
              </a:solidFill>
              <a:latin typeface="Helvetica Neue"/>
              <a:cs typeface="Helvetica Neue"/>
            </a:endParaRPr>
          </a:p>
          <a:p>
            <a:pPr>
              <a:lnSpc>
                <a:spcPct val="150000"/>
              </a:lnSpc>
            </a:pPr>
            <a:r>
              <a:rPr lang="en-US" sz="1600" dirty="0" smtClean="0">
                <a:solidFill>
                  <a:schemeClr val="tx1">
                    <a:lumMod val="75000"/>
                    <a:lumOff val="25000"/>
                  </a:schemeClr>
                </a:solidFill>
                <a:latin typeface="Helvetica Neue"/>
                <a:cs typeface="Helvetica Neue"/>
              </a:rPr>
              <a:t>No ETL</a:t>
            </a:r>
          </a:p>
          <a:p>
            <a:pPr marL="285750" indent="-285750">
              <a:buFont typeface="Arial"/>
              <a:buChar char="•"/>
            </a:pPr>
            <a:r>
              <a:rPr lang="en-US" sz="1600" dirty="0" smtClean="0">
                <a:solidFill>
                  <a:schemeClr val="tx1">
                    <a:lumMod val="75000"/>
                    <a:lumOff val="25000"/>
                  </a:schemeClr>
                </a:solidFill>
                <a:latin typeface="Helvetica Neue"/>
                <a:cs typeface="Helvetica Neue"/>
              </a:rPr>
              <a:t>Cassandra replication</a:t>
            </a:r>
            <a:endParaRPr lang="en-US" sz="1600" dirty="0">
              <a:solidFill>
                <a:schemeClr val="tx1">
                  <a:lumMod val="75000"/>
                  <a:lumOff val="25000"/>
                </a:schemeClr>
              </a:solidFill>
              <a:latin typeface="Helvetica Neue"/>
              <a:cs typeface="Helvetica Neue"/>
            </a:endParaRPr>
          </a:p>
          <a:p>
            <a:pPr marL="285750" indent="-285750">
              <a:buFont typeface="Arial"/>
              <a:buChar char="•"/>
            </a:pPr>
            <a:r>
              <a:rPr lang="en-US" sz="1600" dirty="0" err="1" smtClean="0">
                <a:solidFill>
                  <a:schemeClr val="tx1">
                    <a:lumMod val="75000"/>
                    <a:lumOff val="25000"/>
                  </a:schemeClr>
                </a:solidFill>
                <a:latin typeface="Helvetica Neue"/>
                <a:cs typeface="Helvetica Neue"/>
              </a:rPr>
              <a:t>saveToCassandra</a:t>
            </a:r>
            <a:r>
              <a:rPr lang="en-US" sz="1600" dirty="0" smtClean="0">
                <a:solidFill>
                  <a:schemeClr val="tx1">
                    <a:lumMod val="75000"/>
                    <a:lumOff val="25000"/>
                  </a:schemeClr>
                </a:solidFill>
                <a:latin typeface="Helvetica Neue"/>
                <a:cs typeface="Helvetica Neue"/>
              </a:rPr>
              <a:t>( )</a:t>
            </a:r>
            <a:endParaRPr lang="en-US" sz="1600" dirty="0">
              <a:solidFill>
                <a:schemeClr val="tx1">
                  <a:lumMod val="75000"/>
                  <a:lumOff val="25000"/>
                </a:schemeClr>
              </a:solidFill>
              <a:latin typeface="Helvetica Neue"/>
              <a:cs typeface="Helvetica Neue"/>
            </a:endParaRPr>
          </a:p>
          <a:p>
            <a:pPr>
              <a:lnSpc>
                <a:spcPct val="150000"/>
              </a:lnSpc>
            </a:pPr>
            <a:r>
              <a:rPr lang="en-US" sz="1600" dirty="0">
                <a:solidFill>
                  <a:schemeClr val="tx1">
                    <a:lumMod val="75000"/>
                    <a:lumOff val="25000"/>
                  </a:schemeClr>
                </a:solidFill>
                <a:latin typeface="Helvetica Neue"/>
                <a:cs typeface="Helvetica Neue"/>
              </a:rPr>
              <a:t>Replicated, Distributed data</a:t>
            </a:r>
          </a:p>
          <a:p>
            <a:pPr>
              <a:lnSpc>
                <a:spcPct val="150000"/>
              </a:lnSpc>
            </a:pPr>
            <a:r>
              <a:rPr lang="en-US" sz="1600" dirty="0" smtClean="0">
                <a:solidFill>
                  <a:schemeClr val="tx1">
                    <a:lumMod val="75000"/>
                    <a:lumOff val="25000"/>
                  </a:schemeClr>
                </a:solidFill>
                <a:latin typeface="Helvetica Neue"/>
                <a:cs typeface="Helvetica Neue"/>
              </a:rPr>
              <a:t>Cache </a:t>
            </a:r>
            <a:r>
              <a:rPr lang="en-US" sz="1600" dirty="0">
                <a:solidFill>
                  <a:schemeClr val="tx1">
                    <a:lumMod val="75000"/>
                    <a:lumOff val="25000"/>
                  </a:schemeClr>
                </a:solidFill>
                <a:latin typeface="Helvetica Neue"/>
                <a:cs typeface="Helvetica Neue"/>
              </a:rPr>
              <a:t>datasets across jobs </a:t>
            </a:r>
          </a:p>
          <a:p>
            <a:pPr>
              <a:lnSpc>
                <a:spcPct val="150000"/>
              </a:lnSpc>
            </a:pPr>
            <a:r>
              <a:rPr lang="en-US" sz="1600" dirty="0">
                <a:solidFill>
                  <a:schemeClr val="tx1">
                    <a:lumMod val="75000"/>
                    <a:lumOff val="25000"/>
                  </a:schemeClr>
                </a:solidFill>
                <a:latin typeface="Helvetica Neue"/>
                <a:cs typeface="Helvetica Neue"/>
              </a:rPr>
              <a:t>Every </a:t>
            </a:r>
            <a:r>
              <a:rPr lang="en-US" sz="1600" dirty="0" smtClean="0">
                <a:solidFill>
                  <a:schemeClr val="tx1">
                    <a:lumMod val="75000"/>
                    <a:lumOff val="25000"/>
                  </a:schemeClr>
                </a:solidFill>
                <a:latin typeface="Helvetica Neue"/>
                <a:cs typeface="Helvetica Neue"/>
              </a:rPr>
              <a:t>Analytics node </a:t>
            </a:r>
            <a:r>
              <a:rPr lang="en-US" sz="1600" dirty="0">
                <a:solidFill>
                  <a:schemeClr val="tx1">
                    <a:lumMod val="75000"/>
                    <a:lumOff val="25000"/>
                  </a:schemeClr>
                </a:solidFill>
                <a:latin typeface="Helvetica Neue"/>
                <a:cs typeface="Helvetica Neue"/>
              </a:rPr>
              <a:t>is a worker</a:t>
            </a:r>
          </a:p>
          <a:p>
            <a:pPr>
              <a:lnSpc>
                <a:spcPct val="150000"/>
              </a:lnSpc>
            </a:pPr>
            <a:r>
              <a:rPr lang="en-US" sz="1600" dirty="0" smtClean="0">
                <a:solidFill>
                  <a:schemeClr val="tx1">
                    <a:lumMod val="75000"/>
                    <a:lumOff val="25000"/>
                  </a:schemeClr>
                </a:solidFill>
                <a:latin typeface="Helvetica Neue"/>
                <a:cs typeface="Helvetica Neue"/>
              </a:rPr>
              <a:t>True HA without Zookeeper</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auto-election</a:t>
            </a:r>
          </a:p>
          <a:p>
            <a:pPr marL="285750" indent="-285750">
              <a:buFont typeface="Arial"/>
              <a:buChar char="•"/>
            </a:pPr>
            <a:r>
              <a:rPr lang="en-US" sz="1600" dirty="0" smtClean="0">
                <a:solidFill>
                  <a:schemeClr val="tx1">
                    <a:lumMod val="75000"/>
                    <a:lumOff val="25000"/>
                  </a:schemeClr>
                </a:solidFill>
                <a:latin typeface="Helvetica Neue"/>
                <a:cs typeface="Helvetica Neue"/>
              </a:rPr>
              <a:t>Master auto-failover</a:t>
            </a:r>
          </a:p>
        </p:txBody>
      </p:sp>
    </p:spTree>
    <p:extLst>
      <p:ext uri="{BB962C8B-B14F-4D97-AF65-F5344CB8AC3E}">
        <p14:creationId xmlns:p14="http://schemas.microsoft.com/office/powerpoint/2010/main" val="4223675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DSE Analytics Node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46</a:t>
            </a:fld>
            <a:endParaRPr lang="en-US"/>
          </a:p>
        </p:txBody>
      </p:sp>
      <p:sp>
        <p:nvSpPr>
          <p:cNvPr id="29" name="Flowchart: Connector 13"/>
          <p:cNvSpPr>
            <a:spLocks noChangeAspect="1"/>
          </p:cNvSpPr>
          <p:nvPr/>
        </p:nvSpPr>
        <p:spPr>
          <a:xfrm>
            <a:off x="4004405" y="837951"/>
            <a:ext cx="3908969" cy="3908969"/>
          </a:xfrm>
          <a:prstGeom prst="flowChartConnector">
            <a:avLst/>
          </a:prstGeom>
          <a:noFill/>
          <a:ln w="127000" cap="flat" cmpd="sng" algn="ctr">
            <a:solidFill>
              <a:srgbClr val="B65B3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rtlCol="0" anchor="ctr"/>
          <a:lstStyle/>
          <a:p>
            <a:pPr algn="ctr"/>
            <a:endParaRPr lang="en-US" sz="1350"/>
          </a:p>
        </p:txBody>
      </p:sp>
      <p:cxnSp>
        <p:nvCxnSpPr>
          <p:cNvPr id="9" name="Straight Connector 8"/>
          <p:cNvCxnSpPr>
            <a:stCxn id="29" idx="2"/>
            <a:endCxn id="29" idx="6"/>
          </p:cNvCxnSpPr>
          <p:nvPr/>
        </p:nvCxnSpPr>
        <p:spPr>
          <a:xfrm>
            <a:off x="4004405" y="2792435"/>
            <a:ext cx="3908969" cy="0"/>
          </a:xfrm>
          <a:prstGeom prst="line">
            <a:avLst/>
          </a:prstGeom>
          <a:ln w="88900">
            <a:solidFill>
              <a:srgbClr val="B65B3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14"/>
          <p:cNvSpPr>
            <a:spLocks noGrp="1"/>
          </p:cNvSpPr>
          <p:nvPr>
            <p:ph sz="quarter" idx="1"/>
          </p:nvPr>
        </p:nvSpPr>
        <p:spPr>
          <a:xfrm>
            <a:off x="4115692" y="2509171"/>
            <a:ext cx="967101" cy="213804"/>
          </a:xfrm>
        </p:spPr>
        <p:txBody>
          <a:bodyPr>
            <a:noAutofit/>
          </a:bodyPr>
          <a:lstStyle/>
          <a:p>
            <a:r>
              <a:rPr lang="en-US" sz="1350" b="1" dirty="0"/>
              <a:t>memory</a:t>
            </a:r>
          </a:p>
        </p:txBody>
      </p:sp>
      <p:sp>
        <p:nvSpPr>
          <p:cNvPr id="32" name="Content Placeholder 14"/>
          <p:cNvSpPr>
            <a:spLocks noGrp="1"/>
          </p:cNvSpPr>
          <p:nvPr>
            <p:ph sz="quarter" idx="1"/>
          </p:nvPr>
        </p:nvSpPr>
        <p:spPr>
          <a:xfrm>
            <a:off x="4101271" y="2891053"/>
            <a:ext cx="1217666" cy="223757"/>
          </a:xfrm>
        </p:spPr>
        <p:txBody>
          <a:bodyPr>
            <a:normAutofit/>
          </a:bodyPr>
          <a:lstStyle/>
          <a:p>
            <a:r>
              <a:rPr lang="en-US" sz="1350" b="1" dirty="0"/>
              <a:t>storage</a:t>
            </a:r>
          </a:p>
        </p:txBody>
      </p:sp>
      <p:sp>
        <p:nvSpPr>
          <p:cNvPr id="56" name="Content Placeholder 14"/>
          <p:cNvSpPr>
            <a:spLocks noGrp="1"/>
          </p:cNvSpPr>
          <p:nvPr>
            <p:ph sz="quarter" idx="1"/>
          </p:nvPr>
        </p:nvSpPr>
        <p:spPr>
          <a:xfrm>
            <a:off x="684256" y="1235627"/>
            <a:ext cx="2779296" cy="296846"/>
          </a:xfrm>
        </p:spPr>
        <p:txBody>
          <a:bodyPr>
            <a:noAutofit/>
          </a:bodyPr>
          <a:lstStyle/>
          <a:p>
            <a:r>
              <a:rPr lang="en-US" sz="1800" b="1" dirty="0">
                <a:solidFill>
                  <a:srgbClr val="217B99"/>
                </a:solidFill>
              </a:rPr>
              <a:t>Spark </a:t>
            </a:r>
            <a:r>
              <a:rPr lang="en-US" sz="1800" b="1" dirty="0" smtClean="0">
                <a:solidFill>
                  <a:srgbClr val="217B99"/>
                </a:solidFill>
              </a:rPr>
              <a:t>and Cassandra</a:t>
            </a:r>
            <a:endParaRPr lang="en-US" sz="1800" b="1" dirty="0">
              <a:solidFill>
                <a:srgbClr val="217B99"/>
              </a:solidFill>
            </a:endParaRPr>
          </a:p>
        </p:txBody>
      </p:sp>
      <p:sp>
        <p:nvSpPr>
          <p:cNvPr id="44" name="Content Placeholder 14"/>
          <p:cNvSpPr>
            <a:spLocks noGrp="1"/>
          </p:cNvSpPr>
          <p:nvPr>
            <p:ph sz="quarter" idx="1"/>
          </p:nvPr>
        </p:nvSpPr>
        <p:spPr>
          <a:xfrm>
            <a:off x="786867" y="1757728"/>
            <a:ext cx="2179355" cy="2792950"/>
          </a:xfrm>
        </p:spPr>
        <p:txBody>
          <a:bodyPr>
            <a:noAutofit/>
          </a:bodyPr>
          <a:lstStyle/>
          <a:p>
            <a:r>
              <a:rPr lang="en-US" sz="1350" dirty="0" smtClean="0">
                <a:solidFill>
                  <a:schemeClr val="tx1">
                    <a:lumMod val="75000"/>
                    <a:lumOff val="25000"/>
                  </a:schemeClr>
                </a:solidFill>
              </a:rPr>
              <a:t>Data lives in Cassandra</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loads data from  Cassandra with predicate pushdown</a:t>
            </a:r>
            <a:endParaRPr lang="en-US" sz="1350" dirty="0">
              <a:solidFill>
                <a:schemeClr val="tx1">
                  <a:lumMod val="75000"/>
                  <a:lumOff val="25000"/>
                </a:schemeClr>
              </a:solidFill>
            </a:endParaRPr>
          </a:p>
          <a:p>
            <a:endParaRPr lang="en-US" sz="1350" dirty="0" smtClean="0">
              <a:solidFill>
                <a:schemeClr val="tx1">
                  <a:lumMod val="75000"/>
                  <a:lumOff val="25000"/>
                </a:schemeClr>
              </a:solidFill>
            </a:endParaRPr>
          </a:p>
          <a:p>
            <a:r>
              <a:rPr lang="en-US" sz="1350" dirty="0" smtClean="0">
                <a:solidFill>
                  <a:schemeClr val="tx1">
                    <a:lumMod val="75000"/>
                    <a:lumOff val="25000"/>
                  </a:schemeClr>
                </a:solidFill>
              </a:rPr>
              <a:t>Spark saves data </a:t>
            </a:r>
            <a:r>
              <a:rPr lang="en-US" sz="1350" dirty="0">
                <a:solidFill>
                  <a:schemeClr val="tx1">
                    <a:lumMod val="75000"/>
                    <a:lumOff val="25000"/>
                  </a:schemeClr>
                </a:solidFill>
              </a:rPr>
              <a:t>directly to </a:t>
            </a:r>
            <a:r>
              <a:rPr lang="en-US" sz="1350" dirty="0" smtClean="0">
                <a:solidFill>
                  <a:schemeClr val="tx1">
                    <a:lumMod val="75000"/>
                    <a:lumOff val="25000"/>
                  </a:schemeClr>
                </a:solidFill>
              </a:rPr>
              <a:t>Cassandra tables</a:t>
            </a:r>
          </a:p>
          <a:p>
            <a:endParaRPr lang="en-US" sz="1350" dirty="0">
              <a:solidFill>
                <a:schemeClr val="tx1">
                  <a:lumMod val="75000"/>
                  <a:lumOff val="25000"/>
                </a:schemeClr>
              </a:solidFill>
            </a:endParaRPr>
          </a:p>
          <a:p>
            <a:r>
              <a:rPr lang="en-US" sz="1350" dirty="0" smtClean="0">
                <a:solidFill>
                  <a:schemeClr val="tx1">
                    <a:lumMod val="75000"/>
                    <a:lumOff val="25000"/>
                  </a:schemeClr>
                </a:solidFill>
              </a:rPr>
              <a:t>Spark Streaming available</a:t>
            </a:r>
            <a:endParaRPr lang="en-US" sz="1350" dirty="0">
              <a:solidFill>
                <a:schemeClr val="tx1">
                  <a:lumMod val="75000"/>
                  <a:lumOff val="25000"/>
                </a:schemeClr>
              </a:solidFill>
            </a:endParaRPr>
          </a:p>
        </p:txBody>
      </p:sp>
      <p:sp>
        <p:nvSpPr>
          <p:cNvPr id="26" name="Rounded Rectangle 25"/>
          <p:cNvSpPr/>
          <p:nvPr/>
        </p:nvSpPr>
        <p:spPr>
          <a:xfrm>
            <a:off x="4586192" y="2197485"/>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memtable</a:t>
            </a:r>
            <a:r>
              <a:rPr lang="en-US" sz="1350" b="1" dirty="0"/>
              <a:t> A</a:t>
            </a:r>
          </a:p>
        </p:txBody>
      </p:sp>
      <p:sp>
        <p:nvSpPr>
          <p:cNvPr id="27" name="Rounded Rectangle 26"/>
          <p:cNvSpPr/>
          <p:nvPr/>
        </p:nvSpPr>
        <p:spPr>
          <a:xfrm>
            <a:off x="4720369" y="3213788"/>
            <a:ext cx="921474"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err="1"/>
              <a:t>sstable</a:t>
            </a:r>
            <a:r>
              <a:rPr lang="en-US" sz="1350" b="1" dirty="0"/>
              <a:t> A</a:t>
            </a:r>
          </a:p>
        </p:txBody>
      </p:sp>
      <p:sp>
        <p:nvSpPr>
          <p:cNvPr id="28" name="Parallelogram 27"/>
          <p:cNvSpPr/>
          <p:nvPr/>
        </p:nvSpPr>
        <p:spPr>
          <a:xfrm>
            <a:off x="4710825" y="3602640"/>
            <a:ext cx="1086260" cy="566798"/>
          </a:xfrm>
          <a:prstGeom prst="parallelogram">
            <a:avLst>
              <a:gd name="adj" fmla="val 9615"/>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commit log</a:t>
            </a:r>
          </a:p>
        </p:txBody>
      </p:sp>
      <p:sp>
        <p:nvSpPr>
          <p:cNvPr id="30" name="Rounded Rectangle 29"/>
          <p:cNvSpPr/>
          <p:nvPr/>
        </p:nvSpPr>
        <p:spPr>
          <a:xfrm>
            <a:off x="4586236" y="1536450"/>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Cassandra</a:t>
            </a:r>
          </a:p>
        </p:txBody>
      </p:sp>
      <p:sp>
        <p:nvSpPr>
          <p:cNvPr id="33" name="Rounded Rectangle 32"/>
          <p:cNvSpPr/>
          <p:nvPr/>
        </p:nvSpPr>
        <p:spPr>
          <a:xfrm>
            <a:off x="6211569" y="2197206"/>
            <a:ext cx="1162338" cy="310630"/>
          </a:xfrm>
          <a:prstGeom prst="roundRect">
            <a:avLst/>
          </a:prstGeom>
          <a:solidFill>
            <a:srgbClr val="217B99"/>
          </a:solid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t>RDD</a:t>
            </a:r>
          </a:p>
        </p:txBody>
      </p:sp>
      <p:sp>
        <p:nvSpPr>
          <p:cNvPr id="36" name="Rounded Rectangle 35"/>
          <p:cNvSpPr/>
          <p:nvPr/>
        </p:nvSpPr>
        <p:spPr>
          <a:xfrm>
            <a:off x="6211613" y="1536171"/>
            <a:ext cx="1152194" cy="310630"/>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lIns="68576" tIns="34289" rIns="68576" bIns="34289" rtlCol="0" anchor="ctr"/>
          <a:lstStyle/>
          <a:p>
            <a:pPr algn="ctr"/>
            <a:r>
              <a:rPr lang="en-US" sz="1350" b="1" dirty="0">
                <a:solidFill>
                  <a:schemeClr val="bg1">
                    <a:lumMod val="50000"/>
                  </a:schemeClr>
                </a:solidFill>
              </a:rPr>
              <a:t>Spark</a:t>
            </a:r>
          </a:p>
        </p:txBody>
      </p:sp>
      <p:cxnSp>
        <p:nvCxnSpPr>
          <p:cNvPr id="38" name="Straight Arrow Connector 37"/>
          <p:cNvCxnSpPr/>
          <p:nvPr/>
        </p:nvCxnSpPr>
        <p:spPr>
          <a:xfrm flipH="1" flipV="1">
            <a:off x="3988664" y="677011"/>
            <a:ext cx="865859" cy="480204"/>
          </a:xfrm>
          <a:prstGeom prst="straightConnector1">
            <a:avLst/>
          </a:prstGeom>
          <a:ln w="38100">
            <a:solidFill>
              <a:srgbClr val="B65B32"/>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6" idx="0"/>
          </p:cNvCxnSpPr>
          <p:nvPr/>
        </p:nvCxnSpPr>
        <p:spPr>
          <a:xfrm flipH="1" flipV="1">
            <a:off x="4946671" y="1181240"/>
            <a:ext cx="1841039" cy="354931"/>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6" idx="1"/>
            <a:endCxn id="30" idx="3"/>
          </p:cNvCxnSpPr>
          <p:nvPr/>
        </p:nvCxnSpPr>
        <p:spPr>
          <a:xfrm flipH="1">
            <a:off x="5738430" y="1691486"/>
            <a:ext cx="473183" cy="279"/>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3" idx="0"/>
            <a:endCxn id="36" idx="2"/>
          </p:cNvCxnSpPr>
          <p:nvPr/>
        </p:nvCxnSpPr>
        <p:spPr>
          <a:xfrm flipH="1" flipV="1">
            <a:off x="6787710" y="1846800"/>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6" idx="0"/>
            <a:endCxn id="30" idx="2"/>
          </p:cNvCxnSpPr>
          <p:nvPr/>
        </p:nvCxnSpPr>
        <p:spPr>
          <a:xfrm flipH="1" flipV="1">
            <a:off x="5162333" y="1847079"/>
            <a:ext cx="5028" cy="350406"/>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7" idx="0"/>
            <a:endCxn id="26" idx="2"/>
          </p:cNvCxnSpPr>
          <p:nvPr/>
        </p:nvCxnSpPr>
        <p:spPr>
          <a:xfrm flipH="1" flipV="1">
            <a:off x="5167361" y="2508115"/>
            <a:ext cx="13745" cy="705673"/>
          </a:xfrm>
          <a:prstGeom prst="straightConnector1">
            <a:avLst/>
          </a:prstGeom>
          <a:ln w="38100">
            <a:solidFill>
              <a:schemeClr val="accent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71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DSE Streaming Demo</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47</a:t>
            </a:fld>
            <a:endParaRPr lang="en-US"/>
          </a:p>
        </p:txBody>
      </p:sp>
    </p:spTree>
    <p:extLst>
      <p:ext uri="{BB962C8B-B14F-4D97-AF65-F5344CB8AC3E}">
        <p14:creationId xmlns:p14="http://schemas.microsoft.com/office/powerpoint/2010/main" val="29859240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DSE Streaming Reference Architecture</a:t>
            </a:r>
            <a:endParaRPr lang="en-US" dirty="0"/>
          </a:p>
        </p:txBody>
      </p:sp>
      <p:cxnSp>
        <p:nvCxnSpPr>
          <p:cNvPr id="29" name="Straight Arrow Connector 28"/>
          <p:cNvCxnSpPr/>
          <p:nvPr/>
        </p:nvCxnSpPr>
        <p:spPr>
          <a:xfrm>
            <a:off x="5925186" y="2510306"/>
            <a:ext cx="0" cy="54375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662602" y="1813307"/>
            <a:ext cx="555854" cy="309871"/>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6547751" y="3386031"/>
            <a:ext cx="410834" cy="313247"/>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723149" y="1794829"/>
            <a:ext cx="473368"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p:cNvPicPr>
            <a:picLocks noChangeAspect="1"/>
          </p:cNvPicPr>
          <p:nvPr/>
        </p:nvPicPr>
        <p:blipFill>
          <a:blip r:embed="rId3"/>
          <a:stretch>
            <a:fillRect/>
          </a:stretch>
        </p:blipFill>
        <p:spPr>
          <a:xfrm>
            <a:off x="1130768" y="2928940"/>
            <a:ext cx="2273206" cy="1465374"/>
          </a:xfrm>
          <a:prstGeom prst="rect">
            <a:avLst/>
          </a:prstGeom>
        </p:spPr>
      </p:pic>
      <p:cxnSp>
        <p:nvCxnSpPr>
          <p:cNvPr id="56" name="Straight Arrow Connector 55"/>
          <p:cNvCxnSpPr/>
          <p:nvPr/>
        </p:nvCxnSpPr>
        <p:spPr>
          <a:xfrm>
            <a:off x="2753766" y="1771401"/>
            <a:ext cx="1109236" cy="0"/>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175188" y="2417426"/>
            <a:ext cx="53919" cy="406892"/>
          </a:xfrm>
          <a:prstGeom prst="straightConnector1">
            <a:avLst/>
          </a:prstGeom>
          <a:ln>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H="1" flipV="1">
            <a:off x="2850770" y="2247020"/>
            <a:ext cx="2310002" cy="1381204"/>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stretch>
            <a:fillRect/>
          </a:stretch>
        </p:blipFill>
        <p:spPr>
          <a:xfrm>
            <a:off x="1503686" y="1468568"/>
            <a:ext cx="1102921" cy="567606"/>
          </a:xfrm>
          <a:prstGeom prst="rect">
            <a:avLst/>
          </a:prstGeom>
        </p:spPr>
      </p:pic>
      <p:sp>
        <p:nvSpPr>
          <p:cNvPr id="55" name="TextBox 54"/>
          <p:cNvSpPr txBox="1"/>
          <p:nvPr/>
        </p:nvSpPr>
        <p:spPr>
          <a:xfrm>
            <a:off x="1594354" y="2123178"/>
            <a:ext cx="1122505" cy="253916"/>
          </a:xfrm>
          <a:prstGeom prst="rect">
            <a:avLst/>
          </a:prstGeom>
          <a:noFill/>
        </p:spPr>
        <p:txBody>
          <a:bodyPr wrap="none" rtlCol="0">
            <a:spAutoFit/>
          </a:bodyPr>
          <a:lstStyle/>
          <a:p>
            <a:pPr algn="ctr"/>
            <a:r>
              <a:rPr lang="en-US" sz="1050" dirty="0" smtClean="0">
                <a:latin typeface="Helvetica Neue Light"/>
                <a:cs typeface="Helvetica Neue Light"/>
              </a:rPr>
              <a:t>Your Application</a:t>
            </a:r>
            <a:endParaRPr lang="en-US" sz="1050" dirty="0">
              <a:latin typeface="Helvetica Neue Light"/>
              <a:cs typeface="Helvetica Neue Light"/>
            </a:endParaRPr>
          </a:p>
        </p:txBody>
      </p:sp>
      <p:sp>
        <p:nvSpPr>
          <p:cNvPr id="59" name="TextBox 58"/>
          <p:cNvSpPr txBox="1"/>
          <p:nvPr/>
        </p:nvSpPr>
        <p:spPr>
          <a:xfrm>
            <a:off x="3755881" y="2123178"/>
            <a:ext cx="1133644" cy="253916"/>
          </a:xfrm>
          <a:prstGeom prst="rect">
            <a:avLst/>
          </a:prstGeom>
          <a:noFill/>
        </p:spPr>
        <p:txBody>
          <a:bodyPr wrap="none" rtlCol="0">
            <a:spAutoFit/>
          </a:bodyPr>
          <a:lstStyle/>
          <a:p>
            <a:pPr algn="ctr"/>
            <a:r>
              <a:rPr lang="en-US" sz="1050" dirty="0" smtClean="0">
                <a:latin typeface="Helvetica Neue Light"/>
                <a:cs typeface="Helvetica Neue Light"/>
              </a:rPr>
              <a:t>Message Queue</a:t>
            </a:r>
            <a:endParaRPr lang="en-US" sz="1050" dirty="0">
              <a:latin typeface="Helvetica Neue Light"/>
              <a:cs typeface="Helvetica Neue Light"/>
            </a:endParaRPr>
          </a:p>
        </p:txBody>
      </p:sp>
      <p:pic>
        <p:nvPicPr>
          <p:cNvPr id="58" name="Picture 57"/>
          <p:cNvPicPr>
            <a:picLocks noChangeAspect="1"/>
          </p:cNvPicPr>
          <p:nvPr/>
        </p:nvPicPr>
        <p:blipFill>
          <a:blip r:embed="rId5"/>
          <a:stretch>
            <a:fillRect/>
          </a:stretch>
        </p:blipFill>
        <p:spPr>
          <a:xfrm>
            <a:off x="4027484" y="1362735"/>
            <a:ext cx="545165" cy="673439"/>
          </a:xfrm>
          <a:prstGeom prst="rect">
            <a:avLst/>
          </a:prstGeom>
        </p:spPr>
      </p:pic>
      <p:grpSp>
        <p:nvGrpSpPr>
          <p:cNvPr id="9" name="Group 8"/>
          <p:cNvGrpSpPr/>
          <p:nvPr/>
        </p:nvGrpSpPr>
        <p:grpSpPr>
          <a:xfrm>
            <a:off x="5247757" y="1131590"/>
            <a:ext cx="1331998" cy="1330040"/>
            <a:chOff x="5370089" y="957870"/>
            <a:chExt cx="1582522" cy="1580196"/>
          </a:xfrm>
        </p:grpSpPr>
        <p:sp>
          <p:nvSpPr>
            <p:cNvPr id="26" name="Shape 1231"/>
            <p:cNvSpPr/>
            <p:nvPr/>
          </p:nvSpPr>
          <p:spPr>
            <a:xfrm>
              <a:off x="5528795" y="1115347"/>
              <a:ext cx="1265109" cy="1265242"/>
            </a:xfrm>
            <a:prstGeom prst="ellipse">
              <a:avLst/>
            </a:prstGeom>
            <a:noFill/>
            <a:ln w="57150" cap="flat" cmpd="sng">
              <a:solidFill>
                <a:srgbClr val="007A97"/>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27" name="Shape 1232"/>
            <p:cNvSpPr/>
            <p:nvPr/>
          </p:nvSpPr>
          <p:spPr>
            <a:xfrm>
              <a:off x="6635198"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28" name="Shape 1237"/>
            <p:cNvSpPr/>
            <p:nvPr/>
          </p:nvSpPr>
          <p:spPr>
            <a:xfrm>
              <a:off x="5370089" y="1610329"/>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2" name="Shape 1238"/>
            <p:cNvSpPr/>
            <p:nvPr/>
          </p:nvSpPr>
          <p:spPr>
            <a:xfrm>
              <a:off x="6012410" y="2223112"/>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34" name="Shape 1239"/>
            <p:cNvSpPr/>
            <p:nvPr/>
          </p:nvSpPr>
          <p:spPr>
            <a:xfrm>
              <a:off x="6012410" y="95787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25" name="Rectangle 24"/>
          <p:cNvSpPr/>
          <p:nvPr/>
        </p:nvSpPr>
        <p:spPr>
          <a:xfrm>
            <a:off x="5514921" y="1643639"/>
            <a:ext cx="797669" cy="356251"/>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Streaming</a:t>
            </a:r>
          </a:p>
          <a:p>
            <a:pPr algn="ctr">
              <a:lnSpc>
                <a:spcPct val="80000"/>
              </a:lnSpc>
            </a:pPr>
            <a:r>
              <a:rPr lang="en-US" sz="1050" dirty="0" smtClean="0">
                <a:solidFill>
                  <a:srgbClr val="000000"/>
                </a:solidFill>
                <a:latin typeface="Helvetica Neue Light"/>
                <a:cs typeface="Helvetica Neue Light"/>
              </a:rPr>
              <a:t>Analytics</a:t>
            </a:r>
          </a:p>
        </p:txBody>
      </p:sp>
      <p:grpSp>
        <p:nvGrpSpPr>
          <p:cNvPr id="8" name="Group 7"/>
          <p:cNvGrpSpPr/>
          <p:nvPr/>
        </p:nvGrpSpPr>
        <p:grpSpPr>
          <a:xfrm>
            <a:off x="6696386" y="2148833"/>
            <a:ext cx="1331998" cy="1330040"/>
            <a:chOff x="7091178" y="2166438"/>
            <a:chExt cx="1582522" cy="1580196"/>
          </a:xfrm>
        </p:grpSpPr>
        <p:sp>
          <p:nvSpPr>
            <p:cNvPr id="39" name="Shape 1231"/>
            <p:cNvSpPr/>
            <p:nvPr/>
          </p:nvSpPr>
          <p:spPr>
            <a:xfrm>
              <a:off x="7249884" y="232391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40" name="Shape 1232"/>
            <p:cNvSpPr/>
            <p:nvPr/>
          </p:nvSpPr>
          <p:spPr>
            <a:xfrm>
              <a:off x="8356287"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2" name="Shape 1237"/>
            <p:cNvSpPr/>
            <p:nvPr/>
          </p:nvSpPr>
          <p:spPr>
            <a:xfrm>
              <a:off x="7091178" y="281889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3" name="Shape 1238"/>
            <p:cNvSpPr/>
            <p:nvPr/>
          </p:nvSpPr>
          <p:spPr>
            <a:xfrm>
              <a:off x="7733499" y="343168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44" name="Shape 1239"/>
            <p:cNvSpPr/>
            <p:nvPr/>
          </p:nvSpPr>
          <p:spPr>
            <a:xfrm>
              <a:off x="7733499" y="216643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37" name="Rectangle 36"/>
          <p:cNvSpPr/>
          <p:nvPr/>
        </p:nvSpPr>
        <p:spPr>
          <a:xfrm>
            <a:off x="6963550" y="2660882"/>
            <a:ext cx="797669" cy="356251"/>
          </a:xfrm>
          <a:prstGeom prst="rect">
            <a:avLst/>
          </a:prstGeom>
          <a:ln>
            <a:noFill/>
          </a:ln>
        </p:spPr>
        <p:txBody>
          <a:bodyPr wrap="square">
            <a:spAutoFit/>
          </a:bodyPr>
          <a:lstStyle/>
          <a:p>
            <a:pPr algn="ctr">
              <a:lnSpc>
                <a:spcPct val="80000"/>
              </a:lnSpc>
            </a:pPr>
            <a:r>
              <a:rPr lang="en-US" sz="1050" dirty="0" smtClean="0">
                <a:latin typeface="Helvetica Neue Light"/>
                <a:cs typeface="Helvetica Neue Light"/>
              </a:rPr>
              <a:t>Batch</a:t>
            </a:r>
          </a:p>
          <a:p>
            <a:pPr algn="ctr">
              <a:lnSpc>
                <a:spcPct val="80000"/>
              </a:lnSpc>
            </a:pPr>
            <a:r>
              <a:rPr lang="en-US" sz="1050" dirty="0" smtClean="0">
                <a:latin typeface="Helvetica Neue Light"/>
                <a:cs typeface="Helvetica Neue Light"/>
              </a:rPr>
              <a:t>Analytics</a:t>
            </a:r>
          </a:p>
        </p:txBody>
      </p:sp>
      <p:grpSp>
        <p:nvGrpSpPr>
          <p:cNvPr id="7" name="Group 6"/>
          <p:cNvGrpSpPr/>
          <p:nvPr/>
        </p:nvGrpSpPr>
        <p:grpSpPr>
          <a:xfrm>
            <a:off x="5259717" y="3157922"/>
            <a:ext cx="1331998" cy="1330040"/>
            <a:chOff x="5384298" y="3365318"/>
            <a:chExt cx="1582522" cy="1580196"/>
          </a:xfrm>
        </p:grpSpPr>
        <p:sp>
          <p:nvSpPr>
            <p:cNvPr id="54" name="Shape 1231"/>
            <p:cNvSpPr/>
            <p:nvPr/>
          </p:nvSpPr>
          <p:spPr>
            <a:xfrm>
              <a:off x="5543004" y="3522795"/>
              <a:ext cx="1265109" cy="1265242"/>
            </a:xfrm>
            <a:prstGeom prst="ellipse">
              <a:avLst/>
            </a:prstGeom>
            <a:noFill/>
            <a:ln w="57150" cap="flat" cmpd="sng">
              <a:solidFill>
                <a:srgbClr val="007B98"/>
              </a:solidFill>
              <a:prstDash val="solid"/>
              <a:round/>
              <a:headEnd type="none" w="med" len="med"/>
              <a:tailEnd type="none" w="med" len="med"/>
            </a:ln>
          </p:spPr>
          <p:txBody>
            <a:bodyPr lIns="91425" tIns="91425" rIns="91425" bIns="91425" anchor="ctr" anchorCtr="0">
              <a:noAutofit/>
            </a:bodyPr>
            <a:lstStyle/>
            <a:p>
              <a:pPr algn="just">
                <a:spcBef>
                  <a:spcPts val="0"/>
                </a:spcBef>
                <a:buNone/>
              </a:pPr>
              <a:endParaRPr>
                <a:ln>
                  <a:solidFill>
                    <a:srgbClr val="0E316E"/>
                  </a:solidFill>
                </a:ln>
              </a:endParaRPr>
            </a:p>
          </p:txBody>
        </p:sp>
        <p:sp>
          <p:nvSpPr>
            <p:cNvPr id="61" name="Shape 1232"/>
            <p:cNvSpPr/>
            <p:nvPr/>
          </p:nvSpPr>
          <p:spPr>
            <a:xfrm>
              <a:off x="6649407"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2" name="Shape 1237"/>
            <p:cNvSpPr/>
            <p:nvPr/>
          </p:nvSpPr>
          <p:spPr>
            <a:xfrm>
              <a:off x="5384298" y="4017777"/>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3" name="Shape 1238"/>
            <p:cNvSpPr/>
            <p:nvPr/>
          </p:nvSpPr>
          <p:spPr>
            <a:xfrm>
              <a:off x="6026619" y="4630560"/>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1200" b="1" i="0" u="none" strike="noStrike" cap="none" baseline="0" dirty="0">
                <a:solidFill>
                  <a:srgbClr val="FF9927"/>
                </a:solidFill>
                <a:latin typeface="Arial"/>
                <a:ea typeface="Arial"/>
                <a:cs typeface="Arial"/>
                <a:sym typeface="Arial"/>
              </a:endParaRPr>
            </a:p>
          </p:txBody>
        </p:sp>
        <p:sp>
          <p:nvSpPr>
            <p:cNvPr id="64" name="Shape 1239"/>
            <p:cNvSpPr/>
            <p:nvPr/>
          </p:nvSpPr>
          <p:spPr>
            <a:xfrm>
              <a:off x="6026619" y="3365318"/>
              <a:ext cx="317413" cy="314954"/>
            </a:xfrm>
            <a:prstGeom prst="ellipse">
              <a:avLst/>
            </a:prstGeom>
            <a:solidFill>
              <a:srgbClr val="CB6015"/>
            </a:solidFill>
            <a:ln w="76200" cap="flat" cmpd="sng">
              <a:noFill/>
              <a:prstDash val="solid"/>
              <a:round/>
              <a:headEnd type="none" w="med" len="med"/>
              <a:tailEnd type="none" w="med" len="med"/>
            </a:ln>
          </p:spPr>
          <p:txBody>
            <a:bodyPr lIns="91425" tIns="45700" rIns="91425" bIns="45700" anchor="ctr" anchorCtr="0">
              <a:noAutofit/>
            </a:bodyPr>
            <a:lstStyle/>
            <a:p>
              <a:pPr marL="0" marR="0" lvl="0" indent="0" algn="just" rtl="0">
                <a:spcBef>
                  <a:spcPts val="0"/>
                </a:spcBef>
                <a:buSzPct val="25000"/>
                <a:buNone/>
              </a:pPr>
              <a:endParaRPr lang="en-US" sz="2800" b="1" i="0" u="none" strike="noStrike" cap="none" baseline="0" dirty="0">
                <a:solidFill>
                  <a:srgbClr val="0E316E"/>
                </a:solidFill>
                <a:latin typeface="Arial"/>
                <a:ea typeface="Arial"/>
                <a:cs typeface="Arial"/>
                <a:sym typeface="Arial"/>
              </a:endParaRPr>
            </a:p>
          </p:txBody>
        </p:sp>
      </p:grpSp>
      <p:sp>
        <p:nvSpPr>
          <p:cNvPr id="53" name="Rectangle 52"/>
          <p:cNvSpPr/>
          <p:nvPr/>
        </p:nvSpPr>
        <p:spPr>
          <a:xfrm>
            <a:off x="5526880" y="3719321"/>
            <a:ext cx="797669" cy="226985"/>
          </a:xfrm>
          <a:prstGeom prst="rect">
            <a:avLst/>
          </a:prstGeom>
          <a:ln>
            <a:noFill/>
          </a:ln>
        </p:spPr>
        <p:txBody>
          <a:bodyPr wrap="square">
            <a:spAutoFit/>
          </a:bodyPr>
          <a:lstStyle/>
          <a:p>
            <a:pPr algn="ctr">
              <a:lnSpc>
                <a:spcPct val="80000"/>
              </a:lnSpc>
            </a:pPr>
            <a:r>
              <a:rPr lang="en-US" sz="1050" dirty="0" smtClean="0">
                <a:solidFill>
                  <a:srgbClr val="000000"/>
                </a:solidFill>
                <a:latin typeface="Helvetica Neue Light"/>
                <a:cs typeface="Helvetica Neue Light"/>
              </a:rPr>
              <a:t>Real-time</a:t>
            </a:r>
          </a:p>
        </p:txBody>
      </p:sp>
      <p:sp>
        <p:nvSpPr>
          <p:cNvPr id="2" name="Footer Placeholder 1"/>
          <p:cNvSpPr>
            <a:spLocks noGrp="1"/>
          </p:cNvSpPr>
          <p:nvPr>
            <p:ph type="ftr" sz="quarter" idx="11"/>
          </p:nvPr>
        </p:nvSpPr>
        <p:spPr/>
        <p:txBody>
          <a:bodyPr/>
          <a:lstStyle/>
          <a:p>
            <a:r>
              <a:rPr lang="en-US" smtClean="0"/>
              <a:t>© 2015 DataStax, All Rights Reserved.</a:t>
            </a:r>
            <a:endParaRPr lang="en-US" dirty="0"/>
          </a:p>
        </p:txBody>
      </p:sp>
      <p:sp>
        <p:nvSpPr>
          <p:cNvPr id="3" name="Slide Number Placeholder 2"/>
          <p:cNvSpPr>
            <a:spLocks noGrp="1"/>
          </p:cNvSpPr>
          <p:nvPr>
            <p:ph type="sldNum" sz="quarter" idx="12"/>
          </p:nvPr>
        </p:nvSpPr>
        <p:spPr/>
        <p:txBody>
          <a:bodyPr/>
          <a:lstStyle/>
          <a:p>
            <a:fld id="{B10D5614-B734-4280-8F57-1D4947433C97}" type="slidenum">
              <a:rPr lang="en-US" smtClean="0"/>
              <a:t>48</a:t>
            </a:fld>
            <a:endParaRPr lang="en-US" dirty="0"/>
          </a:p>
        </p:txBody>
      </p:sp>
      <p:sp>
        <p:nvSpPr>
          <p:cNvPr id="46" name="Rounded Rectangle 45"/>
          <p:cNvSpPr/>
          <p:nvPr/>
        </p:nvSpPr>
        <p:spPr>
          <a:xfrm>
            <a:off x="5168686" y="1056916"/>
            <a:ext cx="2939578" cy="3525957"/>
          </a:xfrm>
          <a:prstGeom prst="roundRect">
            <a:avLst/>
          </a:prstGeom>
          <a:noFill/>
          <a:ln>
            <a:solidFill>
              <a:srgbClr val="007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092462" y="802679"/>
            <a:ext cx="1261884" cy="253916"/>
          </a:xfrm>
          <a:prstGeom prst="rect">
            <a:avLst/>
          </a:prstGeom>
          <a:noFill/>
        </p:spPr>
        <p:txBody>
          <a:bodyPr wrap="none" rtlCol="0">
            <a:spAutoFit/>
          </a:bodyPr>
          <a:lstStyle/>
          <a:p>
            <a:pPr algn="ctr"/>
            <a:r>
              <a:rPr lang="en-US" sz="1050" dirty="0" smtClean="0">
                <a:latin typeface="Helvetica Neue Light"/>
                <a:cs typeface="Helvetica Neue Light"/>
              </a:rPr>
              <a:t>Single DSE Custer</a:t>
            </a:r>
            <a:endParaRPr lang="en-US" sz="1050" dirty="0">
              <a:latin typeface="Helvetica Neue Light"/>
              <a:cs typeface="Helvetica Neue Light"/>
            </a:endParaRPr>
          </a:p>
        </p:txBody>
      </p:sp>
    </p:spTree>
    <p:extLst>
      <p:ext uri="{BB962C8B-B14F-4D97-AF65-F5344CB8AC3E}">
        <p14:creationId xmlns:p14="http://schemas.microsoft.com/office/powerpoint/2010/main" val="14289310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Getting Started With DSE Ops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49</a:t>
            </a:fld>
            <a:endParaRPr lang="en-US"/>
          </a:p>
        </p:txBody>
      </p:sp>
    </p:spTree>
    <p:extLst>
      <p:ext uri="{BB962C8B-B14F-4D97-AF65-F5344CB8AC3E}">
        <p14:creationId xmlns:p14="http://schemas.microsoft.com/office/powerpoint/2010/main" val="3566692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Hands On Setup</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a:t>
            </a:fld>
            <a:endParaRPr lang="en-US"/>
          </a:p>
        </p:txBody>
      </p:sp>
    </p:spTree>
    <p:extLst>
      <p:ext uri="{BB962C8B-B14F-4D97-AF65-F5344CB8AC3E}">
        <p14:creationId xmlns:p14="http://schemas.microsoft.com/office/powerpoint/2010/main" val="13741794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Getting Started: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50</a:t>
            </a:fld>
            <a:endParaRPr lang="en-US"/>
          </a:p>
        </p:txBody>
      </p:sp>
      <p:sp>
        <p:nvSpPr>
          <p:cNvPr id="7" name="Content Placeholder 6"/>
          <p:cNvSpPr>
            <a:spLocks noGrp="1"/>
          </p:cNvSpPr>
          <p:nvPr>
            <p:ph sz="quarter" idx="1"/>
          </p:nvPr>
        </p:nvSpPr>
        <p:spPr>
          <a:xfrm>
            <a:off x="381001" y="914400"/>
            <a:ext cx="5622490"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Tree>
    <p:extLst>
      <p:ext uri="{BB962C8B-B14F-4D97-AF65-F5344CB8AC3E}">
        <p14:creationId xmlns:p14="http://schemas.microsoft.com/office/powerpoint/2010/main" val="6964319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51</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b="1"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920463"/>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big </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Nodes </a:t>
            </a:r>
            <a:r>
              <a:rPr lang="en-US" sz="2400" dirty="0">
                <a:solidFill>
                  <a:schemeClr val="tx1">
                    <a:lumMod val="65000"/>
                    <a:lumOff val="35000"/>
                  </a:schemeClr>
                </a:solidFill>
                <a:latin typeface="Arial"/>
                <a:cs typeface="Arial"/>
              </a:rPr>
              <a:t>not too </a:t>
            </a:r>
            <a:r>
              <a:rPr lang="en-US" sz="2400" dirty="0" smtClean="0">
                <a:solidFill>
                  <a:schemeClr val="tx1">
                    <a:lumMod val="65000"/>
                    <a:lumOff val="35000"/>
                  </a:schemeClr>
                </a:solidFill>
                <a:latin typeface="Arial"/>
                <a:cs typeface="Arial"/>
              </a:rPr>
              <a:t>small</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         ^ See docs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Avoid </a:t>
            </a:r>
            <a:r>
              <a:rPr lang="en-US" sz="2400" dirty="0">
                <a:solidFill>
                  <a:schemeClr val="tx1">
                    <a:lumMod val="65000"/>
                    <a:lumOff val="35000"/>
                  </a:schemeClr>
                </a:solidFill>
                <a:latin typeface="Arial"/>
                <a:cs typeface="Arial"/>
              </a:rPr>
              <a:t>shared </a:t>
            </a:r>
            <a:r>
              <a:rPr lang="en-US" sz="2400" dirty="0" smtClean="0">
                <a:solidFill>
                  <a:schemeClr val="tx1">
                    <a:lumMod val="65000"/>
                    <a:lumOff val="35000"/>
                  </a:schemeClr>
                </a:solidFill>
                <a:latin typeface="Arial"/>
                <a:cs typeface="Arial"/>
              </a:rPr>
              <a:t>storage</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Physical or virtual are OK</a:t>
            </a:r>
            <a:endParaRPr lang="en-US" sz="2400" dirty="0">
              <a:solidFill>
                <a:schemeClr val="tx1">
                  <a:lumMod val="65000"/>
                  <a:lumOff val="35000"/>
                </a:schemeClr>
              </a:solidFill>
              <a:latin typeface="Arial"/>
              <a:cs typeface="Arial"/>
            </a:endParaRPr>
          </a:p>
        </p:txBody>
      </p:sp>
      <p:sp>
        <p:nvSpPr>
          <p:cNvPr id="3" name="Left Brace 2"/>
          <p:cNvSpPr/>
          <p:nvPr/>
        </p:nvSpPr>
        <p:spPr>
          <a:xfrm>
            <a:off x="4884497" y="1056898"/>
            <a:ext cx="257546" cy="2913133"/>
          </a:xfrm>
          <a:prstGeom prst="leftBrace">
            <a:avLst>
              <a:gd name="adj1" fmla="val 8333"/>
              <a:gd name="adj2" fmla="val 800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832770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52</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b="1" dirty="0"/>
              <a:t>Get your data model </a:t>
            </a:r>
            <a:r>
              <a:rPr lang="en-US" sz="2400" b="1"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18492"/>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err="1" smtClean="0">
                <a:solidFill>
                  <a:schemeClr val="tx1">
                    <a:lumMod val="65000"/>
                    <a:lumOff val="35000"/>
                  </a:schemeClr>
                </a:solidFill>
                <a:latin typeface="Arial"/>
                <a:cs typeface="Arial"/>
              </a:rPr>
              <a:t>Denormalize</a:t>
            </a:r>
            <a:endParaRPr lang="en-US" sz="2400" dirty="0" smtClean="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RDBMS models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No </a:t>
            </a:r>
            <a:r>
              <a:rPr lang="en-US" sz="2400" dirty="0">
                <a:solidFill>
                  <a:schemeClr val="tx1">
                    <a:lumMod val="65000"/>
                    <a:lumOff val="35000"/>
                  </a:schemeClr>
                </a:solidFill>
                <a:latin typeface="Arial"/>
                <a:cs typeface="Arial"/>
              </a:rPr>
              <a:t>secondary </a:t>
            </a:r>
            <a:r>
              <a:rPr lang="en-US" sz="2400" dirty="0" smtClean="0">
                <a:solidFill>
                  <a:schemeClr val="tx1">
                    <a:lumMod val="65000"/>
                    <a:lumOff val="35000"/>
                  </a:schemeClr>
                </a:solidFill>
                <a:latin typeface="Arial"/>
                <a:cs typeface="Arial"/>
              </a:rPr>
              <a:t>indexes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Get help if you’re stuck!</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Great online resources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975303"/>
          </a:xfrm>
          <a:prstGeom prst="leftBrace">
            <a:avLst>
              <a:gd name="adj1" fmla="val 8333"/>
              <a:gd name="adj2" fmla="val 3620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7131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53</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b="1" dirty="0" smtClean="0"/>
              <a:t>Know </a:t>
            </a:r>
            <a:r>
              <a:rPr lang="en-US" sz="2400" b="1" dirty="0"/>
              <a:t>the DataStax driver</a:t>
            </a:r>
          </a:p>
          <a:p>
            <a:pPr>
              <a:lnSpc>
                <a:spcPct val="150000"/>
              </a:lnSpc>
            </a:pPr>
            <a:r>
              <a:rPr lang="en-US" sz="2400"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911074"/>
            <a:ext cx="3723041" cy="3662900"/>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Load balancing/routing</a:t>
            </a:r>
          </a:p>
          <a:p>
            <a:pPr>
              <a:lnSpc>
                <a:spcPct val="150000"/>
              </a:lnSpc>
              <a:spcBef>
                <a:spcPts val="600"/>
              </a:spcBef>
              <a:buClr>
                <a:schemeClr val="accent1"/>
              </a:buClr>
              <a:buSzPct val="76000"/>
            </a:pPr>
            <a:r>
              <a:rPr lang="en-US" sz="2400" dirty="0">
                <a:solidFill>
                  <a:schemeClr val="tx1">
                    <a:lumMod val="65000"/>
                    <a:lumOff val="35000"/>
                  </a:schemeClr>
                </a:solidFill>
                <a:latin typeface="Arial"/>
                <a:cs typeface="Arial"/>
              </a:rPr>
              <a:t>Retry and </a:t>
            </a:r>
            <a:r>
              <a:rPr lang="en-US" sz="2400" dirty="0" smtClean="0">
                <a:solidFill>
                  <a:schemeClr val="tx1">
                    <a:lumMod val="65000"/>
                    <a:lumOff val="35000"/>
                  </a:schemeClr>
                </a:solidFill>
                <a:latin typeface="Arial"/>
                <a:cs typeface="Arial"/>
              </a:rPr>
              <a:t>auto-failover</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Session management</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Language features</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1056898"/>
            <a:ext cx="257546" cy="2309191"/>
          </a:xfrm>
          <a:prstGeom prst="leftBrace">
            <a:avLst>
              <a:gd name="adj1" fmla="val 8333"/>
              <a:gd name="adj2" fmla="val 62821"/>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027803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54</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b="1" dirty="0"/>
              <a:t>Code good query patterns</a:t>
            </a:r>
          </a:p>
          <a:p>
            <a:pPr>
              <a:lnSpc>
                <a:spcPct val="150000"/>
              </a:lnSpc>
            </a:pPr>
            <a:r>
              <a:rPr lang="en-US" sz="2400" dirty="0"/>
              <a:t>Size your cluster </a:t>
            </a:r>
            <a:r>
              <a:rPr lang="en-US" sz="2400" dirty="0" smtClean="0"/>
              <a:t>correctly</a:t>
            </a:r>
            <a:endParaRPr lang="en-US" sz="2400" dirty="0"/>
          </a:p>
        </p:txBody>
      </p:sp>
      <p:sp>
        <p:nvSpPr>
          <p:cNvPr id="2" name="Rectangle 1"/>
          <p:cNvSpPr/>
          <p:nvPr/>
        </p:nvSpPr>
        <p:spPr>
          <a:xfrm>
            <a:off x="5266375" y="2145672"/>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Asynchronous </a:t>
            </a:r>
            <a:r>
              <a:rPr lang="en-US" sz="2400" dirty="0">
                <a:solidFill>
                  <a:schemeClr val="tx1">
                    <a:lumMod val="65000"/>
                    <a:lumOff val="35000"/>
                  </a:schemeClr>
                </a:solidFill>
                <a:latin typeface="Arial"/>
                <a:cs typeface="Arial"/>
              </a:rPr>
              <a:t>queries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Prepared </a:t>
            </a:r>
            <a:r>
              <a:rPr lang="en-US" sz="2400" dirty="0">
                <a:solidFill>
                  <a:schemeClr val="tx1">
                    <a:lumMod val="65000"/>
                    <a:lumOff val="35000"/>
                  </a:schemeClr>
                </a:solidFill>
                <a:latin typeface="Arial"/>
                <a:cs typeface="Arial"/>
              </a:rPr>
              <a:t>statements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batches </a:t>
            </a:r>
            <a:r>
              <a:rPr lang="en-US" sz="2400" dirty="0" smtClean="0">
                <a:solidFill>
                  <a:schemeClr val="tx1">
                    <a:lumMod val="65000"/>
                    <a:lumOff val="35000"/>
                  </a:schemeClr>
                </a:solidFill>
                <a:latin typeface="Arial"/>
                <a:cs typeface="Arial"/>
              </a:rPr>
              <a:t>correctly</a:t>
            </a:r>
            <a:endParaRPr lang="en-US" sz="2400" dirty="0">
              <a:solidFill>
                <a:schemeClr val="tx1">
                  <a:lumMod val="65000"/>
                  <a:lumOff val="35000"/>
                </a:schemeClr>
              </a:solidFill>
              <a:latin typeface="Arial"/>
              <a:cs typeface="Arial"/>
            </a:endParaRPr>
          </a:p>
        </p:txBody>
      </p:sp>
      <p:sp>
        <p:nvSpPr>
          <p:cNvPr id="8" name="Left Brace 7"/>
          <p:cNvSpPr/>
          <p:nvPr/>
        </p:nvSpPr>
        <p:spPr>
          <a:xfrm>
            <a:off x="4884497" y="2300379"/>
            <a:ext cx="257546" cy="1660771"/>
          </a:xfrm>
          <a:prstGeom prst="leftBrace">
            <a:avLst>
              <a:gd name="adj1" fmla="val 8333"/>
              <a:gd name="adj2" fmla="val 4883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35081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Getting Started</a:t>
            </a:r>
            <a:r>
              <a:rPr lang="en-US" dirty="0" smtClean="0"/>
              <a:t>: Pro-Tips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55</a:t>
            </a:fld>
            <a:endParaRPr lang="en-US"/>
          </a:p>
        </p:txBody>
      </p:sp>
      <p:sp>
        <p:nvSpPr>
          <p:cNvPr id="7" name="Content Placeholder 6"/>
          <p:cNvSpPr>
            <a:spLocks noGrp="1"/>
          </p:cNvSpPr>
          <p:nvPr>
            <p:ph sz="quarter" idx="1"/>
          </p:nvPr>
        </p:nvSpPr>
        <p:spPr>
          <a:xfrm>
            <a:off x="381001" y="914400"/>
            <a:ext cx="4769923" cy="3979308"/>
          </a:xfrm>
        </p:spPr>
        <p:txBody>
          <a:bodyPr>
            <a:normAutofit/>
          </a:bodyPr>
          <a:lstStyle/>
          <a:p>
            <a:pPr>
              <a:lnSpc>
                <a:spcPct val="150000"/>
              </a:lnSpc>
            </a:pPr>
            <a:r>
              <a:rPr lang="en-US" sz="2400" dirty="0" smtClean="0"/>
              <a:t>Use appropriate infrastructure</a:t>
            </a:r>
          </a:p>
          <a:p>
            <a:pPr>
              <a:lnSpc>
                <a:spcPct val="150000"/>
              </a:lnSpc>
            </a:pPr>
            <a:r>
              <a:rPr lang="en-US" sz="2400" dirty="0"/>
              <a:t>Get your data model </a:t>
            </a:r>
            <a:r>
              <a:rPr lang="en-US" sz="2400" dirty="0" smtClean="0"/>
              <a:t>right</a:t>
            </a:r>
          </a:p>
          <a:p>
            <a:pPr>
              <a:lnSpc>
                <a:spcPct val="150000"/>
              </a:lnSpc>
            </a:pPr>
            <a:r>
              <a:rPr lang="en-US" sz="2400" dirty="0" smtClean="0"/>
              <a:t>Know </a:t>
            </a:r>
            <a:r>
              <a:rPr lang="en-US" sz="2400" dirty="0"/>
              <a:t>the DataStax driver</a:t>
            </a:r>
          </a:p>
          <a:p>
            <a:pPr>
              <a:lnSpc>
                <a:spcPct val="150000"/>
              </a:lnSpc>
            </a:pPr>
            <a:r>
              <a:rPr lang="en-US" sz="2400" dirty="0"/>
              <a:t>Code good query patterns</a:t>
            </a:r>
          </a:p>
          <a:p>
            <a:pPr>
              <a:lnSpc>
                <a:spcPct val="150000"/>
              </a:lnSpc>
            </a:pPr>
            <a:r>
              <a:rPr lang="en-US" sz="2400" b="1" dirty="0"/>
              <a:t>Size your cluster </a:t>
            </a:r>
            <a:r>
              <a:rPr lang="en-US" sz="2400" b="1" dirty="0" smtClean="0"/>
              <a:t>correctly</a:t>
            </a:r>
            <a:endParaRPr lang="en-US" sz="2400" b="1" dirty="0"/>
          </a:p>
        </p:txBody>
      </p:sp>
      <p:sp>
        <p:nvSpPr>
          <p:cNvPr id="2" name="Rectangle 1"/>
          <p:cNvSpPr/>
          <p:nvPr/>
        </p:nvSpPr>
        <p:spPr>
          <a:xfrm>
            <a:off x="5266375" y="2625300"/>
            <a:ext cx="3723041" cy="2431435"/>
          </a:xfrm>
          <a:prstGeom prst="rect">
            <a:avLst/>
          </a:prstGeom>
        </p:spPr>
        <p:txBody>
          <a:bodyPr vert="horz" lIns="0" tIns="0" bIns="0">
            <a:normAutofit/>
          </a:bodyPr>
          <a:lstStyle/>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Correct number </a:t>
            </a:r>
            <a:r>
              <a:rPr lang="en-US" sz="2400" dirty="0">
                <a:solidFill>
                  <a:schemeClr val="tx1">
                    <a:lumMod val="65000"/>
                    <a:lumOff val="35000"/>
                  </a:schemeClr>
                </a:solidFill>
                <a:latin typeface="Arial"/>
                <a:cs typeface="Arial"/>
              </a:rPr>
              <a:t>of </a:t>
            </a:r>
            <a:r>
              <a:rPr lang="en-US" sz="2400" dirty="0" smtClean="0">
                <a:solidFill>
                  <a:schemeClr val="tx1">
                    <a:lumMod val="65000"/>
                    <a:lumOff val="35000"/>
                  </a:schemeClr>
                </a:solidFill>
                <a:latin typeface="Arial"/>
                <a:cs typeface="Arial"/>
              </a:rPr>
              <a:t>nodes</a:t>
            </a:r>
            <a:endParaRPr lang="en-US" sz="2400" dirty="0">
              <a:solidFill>
                <a:schemeClr val="tx1">
                  <a:lumMod val="65000"/>
                  <a:lumOff val="35000"/>
                </a:schemeClr>
              </a:solidFill>
              <a:latin typeface="Arial"/>
              <a:cs typeface="Arial"/>
            </a:endParaRP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Use </a:t>
            </a:r>
            <a:r>
              <a:rPr lang="en-US" sz="2400" dirty="0">
                <a:solidFill>
                  <a:schemeClr val="tx1">
                    <a:lumMod val="65000"/>
                    <a:lumOff val="35000"/>
                  </a:schemeClr>
                </a:solidFill>
                <a:latin typeface="Arial"/>
                <a:cs typeface="Arial"/>
              </a:rPr>
              <a:t>default heap settings</a:t>
            </a:r>
          </a:p>
          <a:p>
            <a:pPr>
              <a:lnSpc>
                <a:spcPct val="150000"/>
              </a:lnSpc>
              <a:spcBef>
                <a:spcPts val="600"/>
              </a:spcBef>
              <a:buClr>
                <a:schemeClr val="accent1"/>
              </a:buClr>
              <a:buSzPct val="76000"/>
              <a:buFont typeface="Wingdings 3"/>
              <a:buNone/>
            </a:pPr>
            <a:r>
              <a:rPr lang="en-US" sz="2400" dirty="0" smtClean="0">
                <a:solidFill>
                  <a:schemeClr val="tx1">
                    <a:lumMod val="65000"/>
                    <a:lumOff val="35000"/>
                  </a:schemeClr>
                </a:solidFill>
                <a:latin typeface="Arial"/>
                <a:cs typeface="Arial"/>
              </a:rPr>
              <a:t>Always </a:t>
            </a:r>
            <a:r>
              <a:rPr lang="en-US" sz="2400" dirty="0">
                <a:solidFill>
                  <a:schemeClr val="tx1">
                    <a:lumMod val="65000"/>
                    <a:lumOff val="35000"/>
                  </a:schemeClr>
                </a:solidFill>
                <a:latin typeface="Arial"/>
                <a:cs typeface="Arial"/>
              </a:rPr>
              <a:t>load test</a:t>
            </a:r>
          </a:p>
        </p:txBody>
      </p:sp>
      <p:sp>
        <p:nvSpPr>
          <p:cNvPr id="8" name="Left Brace 7"/>
          <p:cNvSpPr/>
          <p:nvPr/>
        </p:nvSpPr>
        <p:spPr>
          <a:xfrm>
            <a:off x="4884497" y="2780007"/>
            <a:ext cx="257546" cy="1660771"/>
          </a:xfrm>
          <a:prstGeom prst="leftBrace">
            <a:avLst>
              <a:gd name="adj1" fmla="val 8333"/>
              <a:gd name="adj2" fmla="val 60062"/>
            </a:avLst>
          </a:prstGeom>
          <a:ln w="38100" cmpd="sng"/>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621379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DSE Performance Basics</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56</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67402386"/>
              </p:ext>
            </p:extLst>
          </p:nvPr>
        </p:nvGraphicFramePr>
        <p:xfrm>
          <a:off x="218507" y="1427900"/>
          <a:ext cx="4150897" cy="3376992"/>
        </p:xfrm>
        <a:graphic>
          <a:graphicData uri="http://schemas.openxmlformats.org/drawingml/2006/table">
            <a:tbl>
              <a:tblPr firstRow="1" bandRow="1">
                <a:tableStyleId>{9DCAF9ED-07DC-4A11-8D7F-57B35C25682E}</a:tableStyleId>
              </a:tblPr>
              <a:tblGrid>
                <a:gridCol w="4150897"/>
              </a:tblGrid>
              <a:tr h="8442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Throughput?</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latin typeface="Helvetica Neue"/>
                          <a:cs typeface="Helvetica Neue"/>
                        </a:rPr>
                        <a:t>More Data?</a:t>
                      </a:r>
                    </a:p>
                  </a:txBody>
                  <a:tcPr/>
                </a:tc>
              </a:tr>
              <a:tr h="844248">
                <a:tc>
                  <a:txBody>
                    <a:bodyPr/>
                    <a:lstStyle/>
                    <a:p>
                      <a:r>
                        <a:rPr lang="en-US" dirty="0" smtClean="0">
                          <a:solidFill>
                            <a:schemeClr val="tx1">
                              <a:lumMod val="75000"/>
                              <a:lumOff val="25000"/>
                            </a:schemeClr>
                          </a:solidFill>
                          <a:latin typeface="Helvetica Neue"/>
                          <a:cs typeface="Helvetica Neue"/>
                        </a:rPr>
                        <a:t>Use more nodes (scale out)</a:t>
                      </a:r>
                    </a:p>
                  </a:txBody>
                  <a:tcPr anchor="ctr"/>
                </a:tc>
              </a:tr>
              <a:tr h="844248">
                <a:tc>
                  <a:txBody>
                    <a:bodyPr/>
                    <a:lstStyle/>
                    <a:p>
                      <a:r>
                        <a:rPr lang="en-US" dirty="0" smtClean="0">
                          <a:solidFill>
                            <a:schemeClr val="tx1">
                              <a:lumMod val="75000"/>
                              <a:lumOff val="25000"/>
                            </a:schemeClr>
                          </a:solidFill>
                          <a:latin typeface="Helvetica Neue"/>
                          <a:cs typeface="Helvetica Neue"/>
                        </a:rPr>
                        <a:t>Do not use too big nodes (</a:t>
                      </a:r>
                      <a:r>
                        <a:rPr lang="en-US" strike="sngStrike" dirty="0" smtClean="0">
                          <a:solidFill>
                            <a:schemeClr val="tx1">
                              <a:lumMod val="75000"/>
                              <a:lumOff val="25000"/>
                            </a:schemeClr>
                          </a:solidFill>
                          <a:latin typeface="Helvetica Neue"/>
                          <a:cs typeface="Helvetica Neue"/>
                        </a:rPr>
                        <a:t>scale up</a:t>
                      </a:r>
                      <a:r>
                        <a:rPr lang="en-US" dirty="0" smtClean="0">
                          <a:solidFill>
                            <a:schemeClr val="tx1">
                              <a:lumMod val="75000"/>
                              <a:lumOff val="25000"/>
                            </a:schemeClr>
                          </a:solidFill>
                          <a:latin typeface="Helvetica Neue"/>
                          <a:cs typeface="Helvetica Neue"/>
                        </a:rPr>
                        <a:t>)</a:t>
                      </a:r>
                      <a:endParaRPr lang="en-US" dirty="0">
                        <a:solidFill>
                          <a:schemeClr val="tx1">
                            <a:lumMod val="75000"/>
                            <a:lumOff val="25000"/>
                          </a:schemeClr>
                        </a:solidFill>
                        <a:latin typeface="Helvetica Neue"/>
                        <a:cs typeface="Helvetica Neue"/>
                      </a:endParaRPr>
                    </a:p>
                  </a:txBody>
                  <a:tcPr anchor="ctr"/>
                </a:tc>
              </a:tr>
              <a:tr h="8442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Know Cassandra ops best practices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lumOff val="25000"/>
                            </a:schemeClr>
                          </a:solidFill>
                          <a:latin typeface="Helvetica Neue"/>
                          <a:cs typeface="Helvetica Neue"/>
                        </a:rPr>
                        <a:t>Use </a:t>
                      </a:r>
                      <a:r>
                        <a:rPr lang="en-US" dirty="0" err="1" smtClean="0">
                          <a:solidFill>
                            <a:schemeClr val="tx1">
                              <a:lumMod val="75000"/>
                              <a:lumOff val="25000"/>
                            </a:schemeClr>
                          </a:solidFill>
                          <a:latin typeface="Helvetica Neue"/>
                          <a:cs typeface="Helvetica Neue"/>
                        </a:rPr>
                        <a:t>OpsCenter</a:t>
                      </a:r>
                      <a:r>
                        <a:rPr lang="en-US" dirty="0" smtClean="0">
                          <a:solidFill>
                            <a:schemeClr val="tx1">
                              <a:lumMod val="75000"/>
                              <a:lumOff val="25000"/>
                            </a:schemeClr>
                          </a:solidFill>
                          <a:latin typeface="Helvetica Neue"/>
                          <a:cs typeface="Helvetica Neue"/>
                        </a:rPr>
                        <a:t> to monitor, alert, repair</a:t>
                      </a:r>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250792226"/>
              </p:ext>
            </p:extLst>
          </p:nvPr>
        </p:nvGraphicFramePr>
        <p:xfrm>
          <a:off x="4518289" y="1429316"/>
          <a:ext cx="4273805" cy="3375579"/>
        </p:xfrm>
        <a:graphic>
          <a:graphicData uri="http://schemas.openxmlformats.org/drawingml/2006/table">
            <a:tbl>
              <a:tblPr firstRow="1" bandRow="1">
                <a:tableStyleId>{9DCAF9ED-07DC-4A11-8D7F-57B35C25682E}</a:tableStyleId>
              </a:tblPr>
              <a:tblGrid>
                <a:gridCol w="4273805"/>
              </a:tblGrid>
              <a:tr h="8560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Faster Operations?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latin typeface="Helvetica Neue"/>
                          <a:cs typeface="Helvetica Neue"/>
                        </a:rPr>
                        <a:t>Predictable Latency?</a:t>
                      </a:r>
                    </a:p>
                  </a:txBody>
                  <a:tcPr/>
                </a:tc>
              </a:tr>
              <a:tr h="629881">
                <a:tc>
                  <a:txBody>
                    <a:bodyPr/>
                    <a:lstStyle/>
                    <a:p>
                      <a:r>
                        <a:rPr lang="en-US" sz="1800" dirty="0" smtClean="0">
                          <a:solidFill>
                            <a:schemeClr val="tx1">
                              <a:lumMod val="75000"/>
                              <a:lumOff val="25000"/>
                            </a:schemeClr>
                          </a:solidFill>
                          <a:latin typeface="Helvetica Neue"/>
                          <a:cs typeface="Helvetica Neue"/>
                        </a:rPr>
                        <a:t>Check your data model and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asynchronous queries</a:t>
                      </a:r>
                    </a:p>
                  </a:txBody>
                  <a:tcPr anchor="ctr"/>
                </a:tc>
              </a:tr>
              <a:tr h="629881">
                <a:tc>
                  <a:txBody>
                    <a:bodyPr/>
                    <a:lstStyle/>
                    <a:p>
                      <a:r>
                        <a:rPr lang="en-US" sz="1800" dirty="0" smtClean="0">
                          <a:solidFill>
                            <a:schemeClr val="tx1">
                              <a:lumMod val="75000"/>
                              <a:lumOff val="25000"/>
                            </a:schemeClr>
                          </a:solidFill>
                          <a:latin typeface="Helvetica Neue"/>
                          <a:cs typeface="Helvetica Neue"/>
                        </a:rPr>
                        <a:t>Use prepared statements</a:t>
                      </a:r>
                    </a:p>
                  </a:txBody>
                  <a:tcPr anchor="ctr"/>
                </a:tc>
              </a:tr>
              <a:tr h="629881">
                <a:tc>
                  <a:txBody>
                    <a:bodyPr/>
                    <a:lstStyle/>
                    <a:p>
                      <a:r>
                        <a:rPr lang="en-US" sz="1800" dirty="0" smtClean="0">
                          <a:solidFill>
                            <a:schemeClr val="tx1">
                              <a:lumMod val="75000"/>
                              <a:lumOff val="25000"/>
                            </a:schemeClr>
                          </a:solidFill>
                          <a:latin typeface="Helvetica Neue"/>
                          <a:cs typeface="Helvetica Neue"/>
                        </a:rPr>
                        <a:t>Compaction tuning or </a:t>
                      </a:r>
                      <a:r>
                        <a:rPr lang="en-US" sz="1800" i="1" dirty="0" smtClean="0">
                          <a:solidFill>
                            <a:schemeClr val="tx1">
                              <a:lumMod val="75000"/>
                              <a:lumOff val="25000"/>
                            </a:schemeClr>
                          </a:solidFill>
                          <a:latin typeface="Helvetica Neue"/>
                          <a:cs typeface="Helvetica Neue"/>
                        </a:rPr>
                        <a:t>maybe</a:t>
                      </a:r>
                      <a:r>
                        <a:rPr lang="en-US" sz="1800" dirty="0" smtClean="0">
                          <a:solidFill>
                            <a:schemeClr val="tx1">
                              <a:lumMod val="75000"/>
                              <a:lumOff val="25000"/>
                            </a:schemeClr>
                          </a:solidFill>
                          <a:latin typeface="Helvetica Neue"/>
                          <a:cs typeface="Helvetica Neue"/>
                        </a:rPr>
                        <a:t> strategy</a:t>
                      </a:r>
                    </a:p>
                  </a:txBody>
                  <a:tcPr anchor="ctr"/>
                </a:tc>
              </a:tr>
            </a:tbl>
          </a:graphicData>
        </a:graphic>
      </p:graphicFrame>
      <p:sp>
        <p:nvSpPr>
          <p:cNvPr id="9" name="Content Placeholder 6"/>
          <p:cNvSpPr>
            <a:spLocks noGrp="1"/>
          </p:cNvSpPr>
          <p:nvPr>
            <p:ph sz="quarter" idx="1"/>
          </p:nvPr>
        </p:nvSpPr>
        <p:spPr>
          <a:xfrm>
            <a:off x="1073711" y="772296"/>
            <a:ext cx="6483938" cy="524403"/>
          </a:xfrm>
        </p:spPr>
        <p:txBody>
          <a:bodyPr>
            <a:normAutofit/>
          </a:bodyPr>
          <a:lstStyle/>
          <a:p>
            <a:pPr algn="ctr"/>
            <a:r>
              <a:rPr lang="en-US" sz="2400" dirty="0" smtClean="0"/>
              <a:t>Can DSE be both bigger and faster? Yes it can.</a:t>
            </a:r>
            <a:endParaRPr lang="en-US" sz="2400" dirty="0"/>
          </a:p>
        </p:txBody>
      </p:sp>
    </p:spTree>
    <p:extLst>
      <p:ext uri="{BB962C8B-B14F-4D97-AF65-F5344CB8AC3E}">
        <p14:creationId xmlns:p14="http://schemas.microsoft.com/office/powerpoint/2010/main" val="41034278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DataStax Ops Training. It’s Free.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400" dirty="0" smtClean="0"/>
              <a:t>Deploy your cluster correctly</a:t>
            </a:r>
          </a:p>
          <a:p>
            <a:pPr>
              <a:lnSpc>
                <a:spcPct val="150000"/>
              </a:lnSpc>
            </a:pPr>
            <a:r>
              <a:rPr lang="en-US" sz="2400" dirty="0" smtClean="0"/>
              <a:t>Monitor and alert the right metrics</a:t>
            </a:r>
          </a:p>
          <a:p>
            <a:pPr>
              <a:lnSpc>
                <a:spcPct val="150000"/>
              </a:lnSpc>
            </a:pPr>
            <a:r>
              <a:rPr lang="en-US" sz="2400" dirty="0" smtClean="0"/>
              <a:t>Use repair correctly</a:t>
            </a:r>
          </a:p>
          <a:p>
            <a:pPr>
              <a:lnSpc>
                <a:spcPct val="150000"/>
              </a:lnSpc>
            </a:pPr>
            <a:r>
              <a:rPr lang="en-US" sz="2400" dirty="0" smtClean="0"/>
              <a:t>Scale out</a:t>
            </a:r>
          </a:p>
        </p:txBody>
      </p:sp>
      <p:sp>
        <p:nvSpPr>
          <p:cNvPr id="4" name="Footer Placeholder 3"/>
          <p:cNvSpPr>
            <a:spLocks noGrp="1"/>
          </p:cNvSpPr>
          <p:nvPr>
            <p:ph type="ftr" sz="quarter" idx="11"/>
          </p:nvPr>
        </p:nvSpPr>
        <p:spPr/>
        <p:txBody>
          <a:bodyPr/>
          <a:lstStyle/>
          <a:p>
            <a:r>
              <a:rPr lang="en-US" altLang="en-US" smtClean="0"/>
              <a:t>© 2015 DataStax, All Rights Reserved.</a:t>
            </a:r>
            <a:endParaRPr lang="en-US" altLang="en-US"/>
          </a:p>
        </p:txBody>
      </p:sp>
      <p:sp>
        <p:nvSpPr>
          <p:cNvPr id="5" name="Slide Number Placeholder 4"/>
          <p:cNvSpPr>
            <a:spLocks noGrp="1"/>
          </p:cNvSpPr>
          <p:nvPr>
            <p:ph type="sldNum" sz="quarter" idx="12"/>
          </p:nvPr>
        </p:nvSpPr>
        <p:spPr/>
        <p:txBody>
          <a:bodyPr/>
          <a:lstStyle/>
          <a:p>
            <a:fld id="{DB6E843D-D491-AD41-B0CE-EA434784C87A}" type="slidenum">
              <a:rPr lang="en-US" altLang="en-US" smtClean="0"/>
              <a:pPr/>
              <a:t>57</a:t>
            </a:fld>
            <a:endParaRPr lang="en-US" altLang="en-US"/>
          </a:p>
        </p:txBody>
      </p:sp>
      <p:pic>
        <p:nvPicPr>
          <p:cNvPr id="6" name="Content Placeholder 8"/>
          <p:cNvPicPr>
            <a:picLocks noChangeAspect="1"/>
          </p:cNvPicPr>
          <p:nvPr/>
        </p:nvPicPr>
        <p:blipFill>
          <a:blip r:embed="rId2"/>
          <a:stretch>
            <a:fillRect/>
          </a:stretch>
        </p:blipFill>
        <p:spPr>
          <a:xfrm>
            <a:off x="3509919" y="2344569"/>
            <a:ext cx="5172012" cy="2460323"/>
          </a:xfrm>
          <a:prstGeom prst="rect">
            <a:avLst/>
          </a:prstGeom>
        </p:spPr>
      </p:pic>
    </p:spTree>
    <p:extLst>
      <p:ext uri="{BB962C8B-B14F-4D97-AF65-F5344CB8AC3E}">
        <p14:creationId xmlns:p14="http://schemas.microsoft.com/office/powerpoint/2010/main" val="14721547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 Cloud App Reference Architecture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58</a:t>
            </a:fld>
            <a:endParaRPr lang="en-US"/>
          </a:p>
        </p:txBody>
      </p:sp>
    </p:spTree>
    <p:extLst>
      <p:ext uri="{BB962C8B-B14F-4D97-AF65-F5344CB8AC3E}">
        <p14:creationId xmlns:p14="http://schemas.microsoft.com/office/powerpoint/2010/main" val="19745392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Cloud Application</a:t>
            </a:r>
            <a:endParaRPr lang="en-US" dirty="0"/>
          </a:p>
        </p:txBody>
      </p:sp>
      <p:sp>
        <p:nvSpPr>
          <p:cNvPr id="4" name="Footer Placeholder 3"/>
          <p:cNvSpPr>
            <a:spLocks noGrp="1"/>
          </p:cNvSpPr>
          <p:nvPr>
            <p:ph type="ftr" sz="quarter" idx="11"/>
          </p:nvPr>
        </p:nvSpPr>
        <p:spPr/>
        <p:txBody>
          <a:bodyPr/>
          <a:lstStyle/>
          <a:p>
            <a:r>
              <a:rPr lang="en-US" smtClean="0"/>
              <a:t>© 2015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59</a:t>
            </a:fld>
            <a:endParaRPr lang="en-US" dirty="0"/>
          </a:p>
        </p:txBody>
      </p:sp>
      <p:sp>
        <p:nvSpPr>
          <p:cNvPr id="8" name="Rectangle 7"/>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cxnSp>
        <p:nvCxnSpPr>
          <p:cNvPr id="13" name="Straight Arrow Connector 12"/>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1155701" y="2799178"/>
            <a:ext cx="402166" cy="446850"/>
          </a:xfrm>
          <a:prstGeom prst="rect">
            <a:avLst/>
          </a:prstGeom>
        </p:spPr>
      </p:pic>
      <p:cxnSp>
        <p:nvCxnSpPr>
          <p:cNvPr id="18" name="Straight Arrow Connector 17"/>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9973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Hands On Setup</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a:t>
            </a:fld>
            <a:endParaRPr lang="en-US"/>
          </a:p>
        </p:txBody>
      </p:sp>
      <p:sp>
        <p:nvSpPr>
          <p:cNvPr id="7" name="Content Placeholder 6"/>
          <p:cNvSpPr>
            <a:spLocks noGrp="1"/>
          </p:cNvSpPr>
          <p:nvPr>
            <p:ph sz="quarter" idx="1"/>
          </p:nvPr>
        </p:nvSpPr>
        <p:spPr>
          <a:xfrm>
            <a:off x="381000" y="914400"/>
            <a:ext cx="8215713" cy="3979308"/>
          </a:xfrm>
        </p:spPr>
        <p:txBody>
          <a:bodyPr>
            <a:normAutofit/>
          </a:bodyPr>
          <a:lstStyle/>
          <a:p>
            <a:endParaRPr lang="en-US" sz="2400" dirty="0"/>
          </a:p>
          <a:p>
            <a:r>
              <a:rPr lang="en-US" sz="2400" dirty="0" smtClean="0"/>
              <a:t>Full hands-on steps and materials are here:</a:t>
            </a:r>
          </a:p>
          <a:p>
            <a:r>
              <a:rPr lang="en-US" sz="2400" dirty="0" smtClean="0">
                <a:solidFill>
                  <a:srgbClr val="007B98"/>
                </a:solidFill>
              </a:rPr>
              <a:t>https</a:t>
            </a:r>
            <a:r>
              <a:rPr lang="en-US" sz="2400" dirty="0">
                <a:solidFill>
                  <a:srgbClr val="007B98"/>
                </a:solidFill>
              </a:rPr>
              <a:t>://</a:t>
            </a:r>
            <a:r>
              <a:rPr lang="en-US" sz="2400" dirty="0" err="1" smtClean="0">
                <a:solidFill>
                  <a:srgbClr val="007B98"/>
                </a:solidFill>
              </a:rPr>
              <a:t>github.com</a:t>
            </a:r>
            <a:r>
              <a:rPr lang="en-US" sz="2400" dirty="0" smtClean="0">
                <a:solidFill>
                  <a:srgbClr val="007B98"/>
                </a:solidFill>
              </a:rPr>
              <a:t>/</a:t>
            </a:r>
            <a:r>
              <a:rPr lang="en-US" sz="2400" dirty="0" err="1" smtClean="0">
                <a:solidFill>
                  <a:srgbClr val="007B98"/>
                </a:solidFill>
              </a:rPr>
              <a:t>chudro</a:t>
            </a:r>
            <a:r>
              <a:rPr lang="en-US" sz="2400" dirty="0" smtClean="0">
                <a:solidFill>
                  <a:srgbClr val="007B98"/>
                </a:solidFill>
              </a:rPr>
              <a:t>/</a:t>
            </a:r>
            <a:r>
              <a:rPr lang="en-US" sz="2400" dirty="0" err="1" smtClean="0">
                <a:solidFill>
                  <a:srgbClr val="007B98"/>
                </a:solidFill>
              </a:rPr>
              <a:t>DataStaxDay</a:t>
            </a:r>
            <a:endParaRPr lang="en-US" sz="2400" dirty="0">
              <a:solidFill>
                <a:srgbClr val="007B98"/>
              </a:solidFill>
            </a:endParaRPr>
          </a:p>
          <a:p>
            <a:endParaRPr lang="en-US" sz="2400" dirty="0" smtClean="0"/>
          </a:p>
          <a:p>
            <a:r>
              <a:rPr lang="en-US" sz="2400" dirty="0" smtClean="0"/>
              <a:t>Follow the steps in the Logistics section to get set up</a:t>
            </a:r>
          </a:p>
          <a:p>
            <a:endParaRPr lang="en-US" sz="2400" dirty="0"/>
          </a:p>
          <a:p>
            <a:r>
              <a:rPr lang="en-US" sz="2400" dirty="0" smtClean="0"/>
              <a:t>This slide </a:t>
            </a:r>
            <a:r>
              <a:rPr lang="en-US" sz="2400" dirty="0"/>
              <a:t>deck will be sent out after the </a:t>
            </a:r>
            <a:r>
              <a:rPr lang="en-US" sz="2400" dirty="0" smtClean="0"/>
              <a:t>session</a:t>
            </a:r>
            <a:endParaRPr lang="en-US" sz="2400" dirty="0"/>
          </a:p>
        </p:txBody>
      </p:sp>
    </p:spTree>
    <p:extLst>
      <p:ext uri="{BB962C8B-B14F-4D97-AF65-F5344CB8AC3E}">
        <p14:creationId xmlns:p14="http://schemas.microsoft.com/office/powerpoint/2010/main" val="31074525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smtClean="0"/>
              <a:t>© 2015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60</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8" name="Rectangle 7"/>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1" name="Magnetic Disk 10"/>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cxnSp>
        <p:nvCxnSpPr>
          <p:cNvPr id="17" name="Straight Arrow Connector 16"/>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1155701" y="2799178"/>
            <a:ext cx="402166" cy="446850"/>
          </a:xfrm>
          <a:prstGeom prst="rect">
            <a:avLst/>
          </a:prstGeom>
        </p:spPr>
      </p:pic>
      <p:cxnSp>
        <p:nvCxnSpPr>
          <p:cNvPr id="30" name="Straight Arrow Connector 29"/>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16012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61</a:t>
            </a:fld>
            <a:endParaRPr lang="en-US" dirty="0"/>
          </a:p>
        </p:txBody>
      </p:sp>
      <p:sp>
        <p:nvSpPr>
          <p:cNvPr id="7" name="Rectangle 6"/>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0" name="Rectangle 9"/>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Magnetic Disk 11"/>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3" name="Magnetic Disk 12"/>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4" name="Magnetic Disk 13"/>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5" name="Rectangle 14"/>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Rectangle 15"/>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19" name="Straight Arrow Connector 18"/>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18" idx="0"/>
            <a:endCxn id="12"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6"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Elbow Connector 28"/>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Elbow Connector 30"/>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1155701" y="2799178"/>
            <a:ext cx="402166" cy="446850"/>
          </a:xfrm>
          <a:prstGeom prst="rect">
            <a:avLst/>
          </a:prstGeom>
        </p:spPr>
      </p:pic>
      <p:cxnSp>
        <p:nvCxnSpPr>
          <p:cNvPr id="34" name="Straight Arrow Connector 33"/>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7138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 </a:t>
            </a:r>
            <a:r>
              <a:rPr lang="en-US" dirty="0" smtClean="0"/>
              <a:t>Cloud Application</a:t>
            </a:r>
            <a:endParaRPr lang="en-US" dirty="0"/>
          </a:p>
        </p:txBody>
      </p:sp>
      <p:sp>
        <p:nvSpPr>
          <p:cNvPr id="3" name="Footer Placeholder 2"/>
          <p:cNvSpPr>
            <a:spLocks noGrp="1"/>
          </p:cNvSpPr>
          <p:nvPr>
            <p:ph type="ftr" sz="quarter" idx="11"/>
          </p:nvPr>
        </p:nvSpPr>
        <p:spPr/>
        <p:txBody>
          <a:bodyPr/>
          <a:lstStyle/>
          <a:p>
            <a:r>
              <a:rPr lang="en-US" dirty="0" smtClean="0"/>
              <a:t>© 2015 </a:t>
            </a:r>
            <a:r>
              <a:rPr lang="en-US" dirty="0" err="1" smtClean="0"/>
              <a:t>DataStax</a:t>
            </a:r>
            <a:r>
              <a:rPr lang="en-US" dirty="0" smtClean="0"/>
              <a:t>,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t>62</a:t>
            </a:fld>
            <a:endParaRPr lang="en-US" dirty="0"/>
          </a:p>
        </p:txBody>
      </p:sp>
      <p:sp>
        <p:nvSpPr>
          <p:cNvPr id="5" name="Rectangle 4"/>
          <p:cNvSpPr/>
          <p:nvPr/>
        </p:nvSpPr>
        <p:spPr>
          <a:xfrm>
            <a:off x="931333"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Web App</a:t>
            </a:r>
            <a:endParaRPr lang="en-US" sz="900" dirty="0">
              <a:solidFill>
                <a:schemeClr val="tx2">
                  <a:lumMod val="50000"/>
                </a:schemeClr>
              </a:solidFill>
              <a:latin typeface="Helvetica Neue Light"/>
              <a:cs typeface="Helvetica Neue Light"/>
            </a:endParaRPr>
          </a:p>
        </p:txBody>
      </p:sp>
      <p:sp>
        <p:nvSpPr>
          <p:cNvPr id="9" name="Rectangle 8"/>
          <p:cNvSpPr/>
          <p:nvPr/>
        </p:nvSpPr>
        <p:spPr>
          <a:xfrm>
            <a:off x="2110740"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11" name="Rectangle 10"/>
          <p:cNvSpPr/>
          <p:nvPr/>
        </p:nvSpPr>
        <p:spPr>
          <a:xfrm>
            <a:off x="3309479" y="1828803"/>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Ingest</a:t>
            </a:r>
            <a:endParaRPr lang="en-US" sz="900" dirty="0">
              <a:solidFill>
                <a:schemeClr val="tx2">
                  <a:lumMod val="50000"/>
                </a:schemeClr>
              </a:solidFill>
              <a:latin typeface="Helvetica Neue Light"/>
              <a:cs typeface="Helvetica Neue Light"/>
            </a:endParaRPr>
          </a:p>
        </p:txBody>
      </p:sp>
      <p:sp>
        <p:nvSpPr>
          <p:cNvPr id="12" name="Rectangle 11"/>
          <p:cNvSpPr/>
          <p:nvPr/>
        </p:nvSpPr>
        <p:spPr>
          <a:xfrm>
            <a:off x="3309479" y="1080711"/>
            <a:ext cx="829734" cy="516467"/>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Spark Streaming</a:t>
            </a:r>
            <a:endParaRPr lang="en-US" sz="900" dirty="0">
              <a:solidFill>
                <a:schemeClr val="tx2">
                  <a:lumMod val="50000"/>
                </a:schemeClr>
              </a:solidFill>
              <a:latin typeface="Helvetica Neue Light"/>
              <a:cs typeface="Helvetica Neue Light"/>
            </a:endParaRPr>
          </a:p>
        </p:txBody>
      </p:sp>
      <p:sp>
        <p:nvSpPr>
          <p:cNvPr id="8" name="Magnetic Disk 7"/>
          <p:cNvSpPr/>
          <p:nvPr/>
        </p:nvSpPr>
        <p:spPr>
          <a:xfrm>
            <a:off x="4521201" y="1820337"/>
            <a:ext cx="795866" cy="533400"/>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Operational Database</a:t>
            </a:r>
            <a:endParaRPr lang="en-US" sz="900" dirty="0">
              <a:solidFill>
                <a:schemeClr val="tx2">
                  <a:lumMod val="50000"/>
                </a:schemeClr>
              </a:solidFill>
              <a:latin typeface="Helvetica Neue Light"/>
              <a:cs typeface="Helvetica Neue Light"/>
            </a:endParaRPr>
          </a:p>
        </p:txBody>
      </p:sp>
      <p:sp>
        <p:nvSpPr>
          <p:cNvPr id="15" name="Magnetic Disk 14"/>
          <p:cNvSpPr/>
          <p:nvPr/>
        </p:nvSpPr>
        <p:spPr>
          <a:xfrm>
            <a:off x="4495800" y="3073404"/>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6" name="Magnetic Disk 15"/>
          <p:cNvSpPr/>
          <p:nvPr/>
        </p:nvSpPr>
        <p:spPr>
          <a:xfrm>
            <a:off x="4495800" y="3984769"/>
            <a:ext cx="795866" cy="698004"/>
          </a:xfrm>
          <a:prstGeom prst="flowChartMagneticDisk">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smtClean="0">
                <a:solidFill>
                  <a:schemeClr val="tx2">
                    <a:lumMod val="50000"/>
                  </a:schemeClr>
                </a:solidFill>
                <a:latin typeface="Helvetica Neue Light"/>
                <a:cs typeface="Helvetica Neue Light"/>
              </a:rPr>
              <a:t>Hadoop</a:t>
            </a:r>
            <a:endParaRPr lang="en-US" sz="900" dirty="0">
              <a:solidFill>
                <a:schemeClr val="tx2">
                  <a:lumMod val="50000"/>
                </a:schemeClr>
              </a:solidFill>
              <a:latin typeface="Helvetica Neue Light"/>
              <a:cs typeface="Helvetica Neue Light"/>
            </a:endParaRPr>
          </a:p>
        </p:txBody>
      </p:sp>
      <p:sp>
        <p:nvSpPr>
          <p:cNvPr id="17" name="Rectangle 16"/>
          <p:cNvSpPr/>
          <p:nvPr/>
        </p:nvSpPr>
        <p:spPr>
          <a:xfrm>
            <a:off x="5800246" y="3285071"/>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Search</a:t>
            </a:r>
            <a:endParaRPr lang="en-US" sz="900" dirty="0">
              <a:solidFill>
                <a:schemeClr val="tx2">
                  <a:lumMod val="50000"/>
                </a:schemeClr>
              </a:solidFill>
              <a:latin typeface="Helvetica Neue Light"/>
              <a:cs typeface="Helvetica Neue Light"/>
            </a:endParaRPr>
          </a:p>
        </p:txBody>
      </p:sp>
      <p:sp>
        <p:nvSpPr>
          <p:cNvPr id="18" name="Rectangle 17"/>
          <p:cNvSpPr/>
          <p:nvPr/>
        </p:nvSpPr>
        <p:spPr>
          <a:xfrm>
            <a:off x="5800246" y="3740899"/>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Hive</a:t>
            </a:r>
            <a:endParaRPr lang="en-US" sz="900" dirty="0">
              <a:solidFill>
                <a:schemeClr val="tx2">
                  <a:lumMod val="50000"/>
                </a:schemeClr>
              </a:solidFill>
              <a:latin typeface="Helvetica Neue Light"/>
              <a:cs typeface="Helvetica Neue Light"/>
            </a:endParaRPr>
          </a:p>
        </p:txBody>
      </p:sp>
      <p:sp>
        <p:nvSpPr>
          <p:cNvPr id="20" name="Rectangle 19"/>
          <p:cNvSpPr/>
          <p:nvPr/>
        </p:nvSpPr>
        <p:spPr>
          <a:xfrm>
            <a:off x="5800246" y="4177302"/>
            <a:ext cx="829734" cy="262464"/>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Queue</a:t>
            </a:r>
            <a:endParaRPr lang="en-US" sz="900" dirty="0">
              <a:solidFill>
                <a:schemeClr val="tx2">
                  <a:lumMod val="50000"/>
                </a:schemeClr>
              </a:solidFill>
              <a:latin typeface="Helvetica Neue Light"/>
              <a:cs typeface="Helvetica Neue Light"/>
            </a:endParaRPr>
          </a:p>
        </p:txBody>
      </p:sp>
      <p:sp>
        <p:nvSpPr>
          <p:cNvPr id="21" name="Rectangle 20"/>
          <p:cNvSpPr/>
          <p:nvPr/>
        </p:nvSpPr>
        <p:spPr>
          <a:xfrm>
            <a:off x="7087840" y="3505205"/>
            <a:ext cx="829734" cy="733852"/>
          </a:xfrm>
          <a:prstGeom prst="rect">
            <a:avLst/>
          </a:prstGeom>
          <a:no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lumMod val="50000"/>
                  </a:schemeClr>
                </a:solidFill>
                <a:latin typeface="Helvetica Neue Light"/>
                <a:cs typeface="Helvetica Neue Light"/>
              </a:rPr>
              <a:t>Batch Processing</a:t>
            </a:r>
            <a:endParaRPr lang="en-US" sz="900" dirty="0">
              <a:solidFill>
                <a:schemeClr val="tx2">
                  <a:lumMod val="50000"/>
                </a:schemeClr>
              </a:solidFill>
              <a:latin typeface="Helvetica Neue Light"/>
              <a:cs typeface="Helvetica Neue Light"/>
            </a:endParaRPr>
          </a:p>
        </p:txBody>
      </p:sp>
      <p:cxnSp>
        <p:nvCxnSpPr>
          <p:cNvPr id="28" name="Straight Arrow Connector 27"/>
          <p:cNvCxnSpPr/>
          <p:nvPr/>
        </p:nvCxnSpPr>
        <p:spPr>
          <a:xfrm>
            <a:off x="1779271"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6645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169380" y="2091270"/>
            <a:ext cx="313266" cy="0"/>
          </a:xfrm>
          <a:prstGeom prst="straightConnector1">
            <a:avLst/>
          </a:prstGeom>
          <a:ln w="12700">
            <a:solidFill>
              <a:schemeClr val="tx2">
                <a:lumMod val="50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1" idx="0"/>
            <a:endCxn id="12" idx="2"/>
          </p:cNvCxnSpPr>
          <p:nvPr/>
        </p:nvCxnSpPr>
        <p:spPr>
          <a:xfrm flipV="1">
            <a:off x="3724346" y="1597178"/>
            <a:ext cx="0" cy="231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2" idx="3"/>
            <a:endCxn id="8" idx="1"/>
          </p:cNvCxnSpPr>
          <p:nvPr/>
        </p:nvCxnSpPr>
        <p:spPr>
          <a:xfrm>
            <a:off x="4139213" y="1338945"/>
            <a:ext cx="779921" cy="481392"/>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21" idx="0"/>
            <a:endCxn id="8" idx="4"/>
          </p:cNvCxnSpPr>
          <p:nvPr/>
        </p:nvCxnSpPr>
        <p:spPr>
          <a:xfrm rot="16200000" flipV="1">
            <a:off x="5700803" y="1703301"/>
            <a:ext cx="1418168" cy="2185640"/>
          </a:xfrm>
          <a:prstGeom prst="bentConnector2">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8" idx="3"/>
          </p:cNvCxnSpPr>
          <p:nvPr/>
        </p:nvCxnSpPr>
        <p:spPr>
          <a:xfrm flipV="1">
            <a:off x="6629980" y="3869272"/>
            <a:ext cx="448153" cy="2859"/>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511800" y="3422406"/>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511800" y="3867981"/>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511800" y="4333770"/>
            <a:ext cx="287452" cy="1"/>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p:nvPr/>
        </p:nvCxnSpPr>
        <p:spPr>
          <a:xfrm rot="16200000" flipH="1">
            <a:off x="3567765" y="2502838"/>
            <a:ext cx="1077136" cy="762000"/>
          </a:xfrm>
          <a:prstGeom prst="bentConnector3">
            <a:avLst>
              <a:gd name="adj1" fmla="val 98734"/>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16200000" flipH="1">
            <a:off x="3598250" y="3539152"/>
            <a:ext cx="1024633" cy="770467"/>
          </a:xfrm>
          <a:prstGeom prst="bentConnector3">
            <a:avLst>
              <a:gd name="adj1" fmla="val 97926"/>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Elbow Connector 61"/>
          <p:cNvCxnSpPr/>
          <p:nvPr/>
        </p:nvCxnSpPr>
        <p:spPr>
          <a:xfrm flipV="1">
            <a:off x="5291666"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Elbow Connector 64"/>
          <p:cNvCxnSpPr/>
          <p:nvPr/>
        </p:nvCxnSpPr>
        <p:spPr>
          <a:xfrm flipV="1">
            <a:off x="6630391" y="3422406"/>
            <a:ext cx="12700" cy="911365"/>
          </a:xfrm>
          <a:prstGeom prst="bentConnector3">
            <a:avLst>
              <a:gd name="adj1" fmla="val 1800000"/>
            </a:avLst>
          </a:prstGeom>
          <a:ln w="127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3"/>
          <a:stretch>
            <a:fillRect/>
          </a:stretch>
        </p:blipFill>
        <p:spPr>
          <a:xfrm>
            <a:off x="1155701" y="2799178"/>
            <a:ext cx="402166" cy="446850"/>
          </a:xfrm>
          <a:prstGeom prst="rect">
            <a:avLst/>
          </a:prstGeom>
        </p:spPr>
      </p:pic>
      <p:cxnSp>
        <p:nvCxnSpPr>
          <p:cNvPr id="67" name="Straight Arrow Connector 66"/>
          <p:cNvCxnSpPr/>
          <p:nvPr/>
        </p:nvCxnSpPr>
        <p:spPr>
          <a:xfrm flipV="1">
            <a:off x="1361066" y="2376112"/>
            <a:ext cx="0" cy="358625"/>
          </a:xfrm>
          <a:prstGeom prst="straightConnector1">
            <a:avLst/>
          </a:prstGeom>
          <a:ln w="12700">
            <a:solidFill>
              <a:srgbClr val="4C5958"/>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1749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DSE Instead of Open Source?</a:t>
            </a:r>
            <a:endParaRPr lang="en-US" dirty="0"/>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63</a:t>
            </a:fld>
            <a:endParaRPr lang="en-US"/>
          </a:p>
        </p:txBody>
      </p:sp>
      <p:sp>
        <p:nvSpPr>
          <p:cNvPr id="11" name="Content Placeholder 14"/>
          <p:cNvSpPr>
            <a:spLocks noGrp="1"/>
          </p:cNvSpPr>
          <p:nvPr>
            <p:ph sz="quarter" idx="1"/>
          </p:nvPr>
        </p:nvSpPr>
        <p:spPr>
          <a:xfrm>
            <a:off x="5147817" y="997207"/>
            <a:ext cx="3710256" cy="3967553"/>
          </a:xfrm>
        </p:spPr>
        <p:txBody>
          <a:bodyPr>
            <a:normAutofit/>
          </a:bodyPr>
          <a:lstStyle/>
          <a:p>
            <a:r>
              <a:rPr lang="en-US" dirty="0" smtClean="0"/>
              <a:t>Time to Market</a:t>
            </a:r>
            <a:endParaRPr lang="en-US" dirty="0"/>
          </a:p>
          <a:p>
            <a:r>
              <a:rPr lang="en-US" dirty="0"/>
              <a:t>    </a:t>
            </a:r>
            <a:r>
              <a:rPr lang="en-US" dirty="0">
                <a:solidFill>
                  <a:schemeClr val="accent2"/>
                </a:solidFill>
              </a:rPr>
              <a:t>We built the </a:t>
            </a:r>
          </a:p>
          <a:p>
            <a:r>
              <a:rPr lang="en-US" dirty="0">
                <a:solidFill>
                  <a:schemeClr val="accent2"/>
                </a:solidFill>
              </a:rPr>
              <a:t>    integrations for </a:t>
            </a:r>
            <a:r>
              <a:rPr lang="en-US" dirty="0" smtClean="0">
                <a:solidFill>
                  <a:schemeClr val="accent2"/>
                </a:solidFill>
              </a:rPr>
              <a:t>you.</a:t>
            </a:r>
            <a:endParaRPr lang="en-US" dirty="0">
              <a:solidFill>
                <a:schemeClr val="accent2"/>
              </a:solidFill>
            </a:endParaRPr>
          </a:p>
          <a:p>
            <a:endParaRPr lang="en-US" dirty="0" smtClean="0"/>
          </a:p>
          <a:p>
            <a:r>
              <a:rPr lang="en-US" dirty="0" smtClean="0"/>
              <a:t>Lower </a:t>
            </a:r>
            <a:r>
              <a:rPr lang="en-US" dirty="0"/>
              <a:t>TCO</a:t>
            </a:r>
          </a:p>
          <a:p>
            <a:r>
              <a:rPr lang="en-US" dirty="0">
                <a:solidFill>
                  <a:schemeClr val="accent2"/>
                </a:solidFill>
              </a:rPr>
              <a:t>    It’s easy to </a:t>
            </a:r>
            <a:r>
              <a:rPr lang="en-US" dirty="0" smtClean="0">
                <a:solidFill>
                  <a:schemeClr val="accent2"/>
                </a:solidFill>
              </a:rPr>
              <a:t>operate.</a:t>
            </a:r>
            <a:endParaRPr lang="en-US" dirty="0">
              <a:solidFill>
                <a:schemeClr val="accent2"/>
              </a:solidFill>
            </a:endParaRPr>
          </a:p>
          <a:p>
            <a:r>
              <a:rPr lang="en-US" dirty="0" smtClean="0">
                <a:solidFill>
                  <a:schemeClr val="accent2"/>
                </a:solidFill>
              </a:rPr>
              <a:t>    Open source code </a:t>
            </a:r>
          </a:p>
          <a:p>
            <a:r>
              <a:rPr lang="en-US" dirty="0">
                <a:solidFill>
                  <a:schemeClr val="accent2"/>
                </a:solidFill>
              </a:rPr>
              <a:t> </a:t>
            </a:r>
            <a:r>
              <a:rPr lang="en-US" dirty="0" smtClean="0">
                <a:solidFill>
                  <a:schemeClr val="accent2"/>
                </a:solidFill>
              </a:rPr>
              <a:t>   can be painful.</a:t>
            </a:r>
            <a:endParaRPr lang="en-US" dirty="0"/>
          </a:p>
        </p:txBody>
      </p:sp>
      <p:pic>
        <p:nvPicPr>
          <p:cNvPr id="19" name="Picture 18"/>
          <p:cNvPicPr>
            <a:picLocks noChangeAspect="1"/>
          </p:cNvPicPr>
          <p:nvPr/>
        </p:nvPicPr>
        <p:blipFill>
          <a:blip r:embed="rId3"/>
          <a:stretch>
            <a:fillRect/>
          </a:stretch>
        </p:blipFill>
        <p:spPr>
          <a:xfrm>
            <a:off x="648116" y="907511"/>
            <a:ext cx="4047133" cy="3984289"/>
          </a:xfrm>
          <a:prstGeom prst="rect">
            <a:avLst/>
          </a:prstGeom>
        </p:spPr>
      </p:pic>
    </p:spTree>
    <p:extLst>
      <p:ext uri="{BB962C8B-B14F-4D97-AF65-F5344CB8AC3E}">
        <p14:creationId xmlns:p14="http://schemas.microsoft.com/office/powerpoint/2010/main" val="40743416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Next Steps</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64</a:t>
            </a:fld>
            <a:endParaRPr lang="en-US"/>
          </a:p>
        </p:txBody>
      </p:sp>
    </p:spTree>
    <p:extLst>
      <p:ext uri="{BB962C8B-B14F-4D97-AF65-F5344CB8AC3E}">
        <p14:creationId xmlns:p14="http://schemas.microsoft.com/office/powerpoint/2010/main" val="27170917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Next?</a:t>
            </a:r>
            <a:endParaRPr lang="en-US" dirty="0"/>
          </a:p>
        </p:txBody>
      </p:sp>
      <p:sp>
        <p:nvSpPr>
          <p:cNvPr id="4" name="Footer Placeholder 3"/>
          <p:cNvSpPr>
            <a:spLocks noGrp="1"/>
          </p:cNvSpPr>
          <p:nvPr>
            <p:ph type="ftr" sz="quarter" idx="11"/>
          </p:nvPr>
        </p:nvSpPr>
        <p:spPr/>
        <p:txBody>
          <a:bodyPr/>
          <a:lstStyle/>
          <a:p>
            <a:r>
              <a:rPr lang="en-US" smtClean="0"/>
              <a:t>Confidential</a:t>
            </a:r>
            <a:endParaRPr lang="en-US"/>
          </a:p>
        </p:txBody>
      </p:sp>
      <p:sp>
        <p:nvSpPr>
          <p:cNvPr id="5" name="Slide Number Placeholder 4"/>
          <p:cNvSpPr>
            <a:spLocks noGrp="1"/>
          </p:cNvSpPr>
          <p:nvPr>
            <p:ph type="sldNum" sz="quarter" idx="12"/>
          </p:nvPr>
        </p:nvSpPr>
        <p:spPr/>
        <p:txBody>
          <a:bodyPr/>
          <a:lstStyle/>
          <a:p>
            <a:fld id="{83E0DFF5-1F6D-A942-9B98-369D425D5306}" type="slidenum">
              <a:rPr lang="en-US" smtClean="0"/>
              <a:pPr/>
              <a:t>65</a:t>
            </a:fld>
            <a:endParaRPr lang="en-US"/>
          </a:p>
        </p:txBody>
      </p:sp>
      <p:sp>
        <p:nvSpPr>
          <p:cNvPr id="7" name="Content Placeholder 6"/>
          <p:cNvSpPr>
            <a:spLocks noGrp="1"/>
          </p:cNvSpPr>
          <p:nvPr>
            <p:ph sz="quarter" idx="1"/>
          </p:nvPr>
        </p:nvSpPr>
        <p:spPr>
          <a:xfrm>
            <a:off x="381000" y="985456"/>
            <a:ext cx="8356600" cy="3703320"/>
          </a:xfrm>
        </p:spPr>
        <p:txBody>
          <a:bodyPr>
            <a:normAutofit fontScale="92500" lnSpcReduction="10000"/>
          </a:bodyPr>
          <a:lstStyle/>
          <a:p>
            <a:r>
              <a:rPr lang="en-US" dirty="0" smtClean="0"/>
              <a:t>We’ll keep this cluster up and running until Tuesday</a:t>
            </a:r>
            <a:endParaRPr lang="en-US" dirty="0"/>
          </a:p>
          <a:p>
            <a:r>
              <a:rPr lang="en-US" dirty="0" smtClean="0"/>
              <a:t>Build use cases on it</a:t>
            </a:r>
            <a:r>
              <a:rPr lang="en-US" dirty="0"/>
              <a:t> </a:t>
            </a:r>
            <a:r>
              <a:rPr lang="en-US" dirty="0" smtClean="0"/>
              <a:t>and reach out for help</a:t>
            </a:r>
          </a:p>
          <a:p>
            <a:r>
              <a:rPr lang="en-US" dirty="0" err="1" smtClean="0">
                <a:solidFill>
                  <a:schemeClr val="accent2"/>
                </a:solidFill>
              </a:rPr>
              <a:t>cdroukas@datastax.com</a:t>
            </a:r>
            <a:endParaRPr lang="en-US" dirty="0">
              <a:solidFill>
                <a:schemeClr val="accent2"/>
              </a:solidFill>
            </a:endParaRPr>
          </a:p>
          <a:p>
            <a:r>
              <a:rPr lang="en-US" dirty="0" err="1" smtClean="0">
                <a:solidFill>
                  <a:schemeClr val="accent2"/>
                </a:solidFill>
              </a:rPr>
              <a:t>Ben.lackey@datastax.com</a:t>
            </a:r>
            <a:endParaRPr lang="en-US" dirty="0" smtClean="0">
              <a:solidFill>
                <a:schemeClr val="accent2"/>
              </a:solidFill>
            </a:endParaRPr>
          </a:p>
          <a:p>
            <a:endParaRPr lang="en-US" dirty="0" smtClean="0"/>
          </a:p>
          <a:p>
            <a:r>
              <a:rPr lang="en-US" dirty="0" smtClean="0"/>
              <a:t>Get smart on DSE</a:t>
            </a:r>
          </a:p>
          <a:p>
            <a:r>
              <a:rPr lang="en-US" dirty="0" smtClean="0">
                <a:solidFill>
                  <a:srgbClr val="007B98"/>
                </a:solidFill>
              </a:rPr>
              <a:t>http:</a:t>
            </a:r>
            <a:r>
              <a:rPr lang="en-US" dirty="0">
                <a:solidFill>
                  <a:srgbClr val="007B98"/>
                </a:solidFill>
              </a:rPr>
              <a:t>//</a:t>
            </a:r>
            <a:r>
              <a:rPr lang="en-US" dirty="0" err="1">
                <a:solidFill>
                  <a:srgbClr val="007B98"/>
                </a:solidFill>
              </a:rPr>
              <a:t>www.academy.datastax.com</a:t>
            </a:r>
            <a:endParaRPr lang="en-US" dirty="0" smtClean="0">
              <a:solidFill>
                <a:srgbClr val="007B98"/>
              </a:solidFill>
            </a:endParaRPr>
          </a:p>
          <a:p>
            <a:r>
              <a:rPr lang="en-US" dirty="0" smtClean="0">
                <a:solidFill>
                  <a:srgbClr val="007B98"/>
                </a:solidFill>
              </a:rPr>
              <a:t>http:</a:t>
            </a:r>
            <a:r>
              <a:rPr lang="en-US" dirty="0">
                <a:solidFill>
                  <a:srgbClr val="007B98"/>
                </a:solidFill>
              </a:rPr>
              <a:t>//</a:t>
            </a:r>
            <a:r>
              <a:rPr lang="en-US" dirty="0" err="1">
                <a:solidFill>
                  <a:srgbClr val="007B98"/>
                </a:solidFill>
              </a:rPr>
              <a:t>docs.datastax.com</a:t>
            </a:r>
            <a:endParaRPr lang="en-US" dirty="0">
              <a:solidFill>
                <a:srgbClr val="007B98"/>
              </a:solidFill>
            </a:endParaRPr>
          </a:p>
          <a:p>
            <a:r>
              <a:rPr lang="en-US" dirty="0">
                <a:solidFill>
                  <a:srgbClr val="007B98"/>
                </a:solidFill>
              </a:rPr>
              <a:t>https://</a:t>
            </a:r>
            <a:r>
              <a:rPr lang="en-US" dirty="0" err="1" smtClean="0">
                <a:solidFill>
                  <a:srgbClr val="007B98"/>
                </a:solidFill>
              </a:rPr>
              <a:t>github.com</a:t>
            </a:r>
            <a:r>
              <a:rPr lang="en-US" dirty="0" smtClean="0">
                <a:solidFill>
                  <a:srgbClr val="007B98"/>
                </a:solidFill>
              </a:rPr>
              <a:t>/</a:t>
            </a:r>
            <a:r>
              <a:rPr lang="en-US" smtClean="0">
                <a:solidFill>
                  <a:srgbClr val="007B98"/>
                </a:solidFill>
              </a:rPr>
              <a:t>chudro/</a:t>
            </a:r>
            <a:r>
              <a:rPr lang="en-US" dirty="0" err="1" smtClean="0">
                <a:solidFill>
                  <a:srgbClr val="007B98"/>
                </a:solidFill>
              </a:rPr>
              <a:t>DataStaxDay</a:t>
            </a:r>
            <a:endParaRPr lang="en-US" dirty="0" smtClean="0">
              <a:solidFill>
                <a:srgbClr val="007B98"/>
              </a:solidFill>
            </a:endParaRPr>
          </a:p>
        </p:txBody>
      </p:sp>
    </p:spTree>
    <p:extLst>
      <p:ext uri="{BB962C8B-B14F-4D97-AF65-F5344CB8AC3E}">
        <p14:creationId xmlns:p14="http://schemas.microsoft.com/office/powerpoint/2010/main" val="7887491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 DataStax Enterprise</a:t>
            </a:r>
            <a:endParaRPr lang="en-US" dirty="0"/>
          </a:p>
        </p:txBody>
      </p:sp>
      <p:sp>
        <p:nvSpPr>
          <p:cNvPr id="4" name="Text Placeholder 3"/>
          <p:cNvSpPr>
            <a:spLocks noGrp="1"/>
          </p:cNvSpPr>
          <p:nvPr>
            <p:ph type="body" sz="quarter" idx="10"/>
          </p:nvPr>
        </p:nvSpPr>
        <p:spPr>
          <a:xfrm>
            <a:off x="468313" y="3291830"/>
            <a:ext cx="8229600" cy="1060106"/>
          </a:xfrm>
        </p:spPr>
        <p:txBody>
          <a:bodyPr>
            <a:normAutofit/>
          </a:bodyPr>
          <a:lstStyle/>
          <a:p>
            <a:r>
              <a:rPr lang="en-US" dirty="0"/>
              <a:t>Chuck Droukas – DataStax Solution Engineer</a:t>
            </a:r>
          </a:p>
          <a:p>
            <a:r>
              <a:rPr lang="en-US" dirty="0"/>
              <a:t>Ben Lackey – DataStax Partner Solution Engineer</a:t>
            </a:r>
            <a:endParaRPr lang="en-US" dirty="0"/>
          </a:p>
        </p:txBody>
      </p:sp>
    </p:spTree>
    <p:extLst>
      <p:ext uri="{BB962C8B-B14F-4D97-AF65-F5344CB8AC3E}">
        <p14:creationId xmlns:p14="http://schemas.microsoft.com/office/powerpoint/2010/main" val="2219480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DataStax Enterprise</a:t>
            </a:r>
            <a:endParaRPr lang="en-US" dirty="0"/>
          </a:p>
        </p:txBody>
      </p:sp>
      <p:sp>
        <p:nvSpPr>
          <p:cNvPr id="7" name="Text Placeholder 6"/>
          <p:cNvSpPr>
            <a:spLocks noGrp="1"/>
          </p:cNvSpPr>
          <p:nvPr>
            <p:ph type="body" idx="1"/>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Confidential</a:t>
            </a:r>
            <a:endParaRPr lang="en-US"/>
          </a:p>
        </p:txBody>
      </p:sp>
      <p:sp>
        <p:nvSpPr>
          <p:cNvPr id="4" name="Slide Number Placeholder 3"/>
          <p:cNvSpPr>
            <a:spLocks noGrp="1"/>
          </p:cNvSpPr>
          <p:nvPr>
            <p:ph type="sldNum" sz="quarter" idx="12"/>
          </p:nvPr>
        </p:nvSpPr>
        <p:spPr/>
        <p:txBody>
          <a:bodyPr/>
          <a:lstStyle/>
          <a:p>
            <a:fld id="{83E0DFF5-1F6D-A942-9B98-369D425D5306}" type="slidenum">
              <a:rPr lang="en-US" smtClean="0"/>
              <a:pPr/>
              <a:t>7</a:t>
            </a:fld>
            <a:endParaRPr lang="en-US"/>
          </a:p>
        </p:txBody>
      </p:sp>
    </p:spTree>
    <p:extLst>
      <p:ext uri="{BB962C8B-B14F-4D97-AF65-F5344CB8AC3E}">
        <p14:creationId xmlns:p14="http://schemas.microsoft.com/office/powerpoint/2010/main" val="630329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table_Dynamo_Faceboo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3" y="1585920"/>
            <a:ext cx="7646458" cy="1244746"/>
          </a:xfrm>
          <a:prstGeom prst="rect">
            <a:avLst/>
          </a:prstGeom>
        </p:spPr>
      </p:pic>
      <p:sp>
        <p:nvSpPr>
          <p:cNvPr id="4" name="Title 3"/>
          <p:cNvSpPr>
            <a:spLocks noGrp="1"/>
          </p:cNvSpPr>
          <p:nvPr>
            <p:ph type="title"/>
          </p:nvPr>
        </p:nvSpPr>
        <p:spPr>
          <a:xfrm>
            <a:off x="381001" y="200026"/>
            <a:ext cx="7544153" cy="738664"/>
          </a:xfrm>
        </p:spPr>
        <p:txBody>
          <a:bodyPr>
            <a:normAutofit fontScale="90000"/>
          </a:bodyPr>
          <a:lstStyle/>
          <a:p>
            <a:r>
              <a:rPr lang="en-US" dirty="0"/>
              <a:t>How do we handle massive</a:t>
            </a:r>
            <a:br>
              <a:rPr lang="en-US" dirty="0"/>
            </a:br>
            <a:r>
              <a:rPr lang="en-US" dirty="0"/>
              <a:t>transactional data and never go down? </a:t>
            </a:r>
          </a:p>
        </p:txBody>
      </p:sp>
      <p:sp>
        <p:nvSpPr>
          <p:cNvPr id="2" name="Footer Placeholder 1"/>
          <p:cNvSpPr>
            <a:spLocks noGrp="1"/>
          </p:cNvSpPr>
          <p:nvPr>
            <p:ph type="ftr" sz="quarter" idx="11"/>
          </p:nvPr>
        </p:nvSpPr>
        <p:spPr/>
        <p:txBody>
          <a:bodyPr/>
          <a:lstStyle/>
          <a:p>
            <a:r>
              <a:rPr lang="en-US" smtClean="0"/>
              <a:t>Confidential</a:t>
            </a:r>
            <a:endParaRPr lang="en-US"/>
          </a:p>
        </p:txBody>
      </p:sp>
      <p:sp>
        <p:nvSpPr>
          <p:cNvPr id="3" name="Slide Number Placeholder 2"/>
          <p:cNvSpPr>
            <a:spLocks noGrp="1"/>
          </p:cNvSpPr>
          <p:nvPr>
            <p:ph type="sldNum" sz="quarter" idx="12"/>
          </p:nvPr>
        </p:nvSpPr>
        <p:spPr/>
        <p:txBody>
          <a:bodyPr/>
          <a:lstStyle/>
          <a:p>
            <a:fld id="{83E0DFF5-1F6D-A942-9B98-369D425D5306}" type="slidenum">
              <a:rPr lang="en-US" smtClean="0"/>
              <a:pPr/>
              <a:t>8</a:t>
            </a:fld>
            <a:endParaRPr lang="en-US"/>
          </a:p>
        </p:txBody>
      </p:sp>
      <p:sp>
        <p:nvSpPr>
          <p:cNvPr id="5" name="Content Placeholder 4"/>
          <p:cNvSpPr txBox="1">
            <a:spLocks/>
          </p:cNvSpPr>
          <p:nvPr/>
        </p:nvSpPr>
        <p:spPr>
          <a:xfrm>
            <a:off x="373112" y="1332517"/>
            <a:ext cx="8356600" cy="3703320"/>
          </a:xfrm>
          <a:prstGeom prst="rect">
            <a:avLst/>
          </a:prstGeom>
        </p:spPr>
        <p:txBody>
          <a:bodyPr>
            <a:normAutofit/>
          </a:bodyPr>
          <a:lstStyle>
            <a:lvl1pPr marL="0" indent="0" algn="l" rtl="0" eaLnBrk="1" latinLnBrk="0" hangingPunct="1">
              <a:spcBef>
                <a:spcPts val="600"/>
              </a:spcBef>
              <a:buClr>
                <a:schemeClr val="accent1"/>
              </a:buClr>
              <a:buSzPct val="76000"/>
              <a:buFont typeface="Wingdings 3"/>
              <a:buNone/>
              <a:defRPr kumimoji="0" sz="2600" kern="1200">
                <a:solidFill>
                  <a:schemeClr val="tx1">
                    <a:lumMod val="65000"/>
                    <a:lumOff val="35000"/>
                  </a:schemeClr>
                </a:solidFill>
                <a:latin typeface="Georgia"/>
                <a:ea typeface="+mn-ea"/>
                <a:cs typeface="Georgia"/>
              </a:defRPr>
            </a:lvl1pPr>
            <a:lvl2pPr marL="228600" indent="-228600" algn="l" rtl="0" eaLnBrk="1" latinLnBrk="0" hangingPunct="1">
              <a:spcBef>
                <a:spcPts val="500"/>
              </a:spcBef>
              <a:spcAft>
                <a:spcPts val="500"/>
              </a:spcAft>
              <a:buClr>
                <a:srgbClr val="366BC2"/>
              </a:buClr>
              <a:buSzPct val="76000"/>
              <a:buFont typeface="Arial"/>
              <a:buChar char="•"/>
              <a:defRPr kumimoji="0" sz="2300" kern="1200">
                <a:solidFill>
                  <a:srgbClr val="7F7F7F"/>
                </a:solidFill>
                <a:latin typeface="Georgia"/>
                <a:ea typeface="+mn-ea"/>
                <a:cs typeface="Georgia"/>
              </a:defRPr>
            </a:lvl2pPr>
            <a:lvl3pPr marL="457200" indent="-228600" algn="l" rtl="0" eaLnBrk="1" latinLnBrk="0" hangingPunct="1">
              <a:spcBef>
                <a:spcPts val="500"/>
              </a:spcBef>
              <a:buClr>
                <a:schemeClr val="bg1">
                  <a:shade val="50000"/>
                </a:schemeClr>
              </a:buClr>
              <a:buSzPct val="76000"/>
              <a:buFont typeface="Arial"/>
              <a:buChar char="•"/>
              <a:defRPr kumimoji="0" sz="2000" kern="1200">
                <a:solidFill>
                  <a:srgbClr val="7F7F7F"/>
                </a:solidFill>
                <a:latin typeface="Georgia"/>
                <a:ea typeface="+mn-ea"/>
                <a:cs typeface="Georgia"/>
              </a:defRPr>
            </a:lvl3pPr>
            <a:lvl4pPr marL="685800" indent="-228600" algn="l" rtl="0" eaLnBrk="1" latinLnBrk="0" hangingPunct="1">
              <a:spcBef>
                <a:spcPts val="400"/>
              </a:spcBef>
              <a:buClr>
                <a:schemeClr val="accent2">
                  <a:shade val="75000"/>
                </a:schemeClr>
              </a:buClr>
              <a:buSzPct val="70000"/>
              <a:buFont typeface="Courier New"/>
              <a:buChar char="o"/>
              <a:defRPr kumimoji="0" sz="1800" kern="1200">
                <a:solidFill>
                  <a:srgbClr val="7F7F7F"/>
                </a:solidFill>
                <a:latin typeface="Georgia"/>
                <a:ea typeface="+mn-ea"/>
                <a:cs typeface="Georgia"/>
              </a:defRPr>
            </a:lvl4pPr>
            <a:lvl5pPr marL="1371600" indent="-228600" algn="l" rtl="0" eaLnBrk="1" latinLnBrk="0" hangingPunct="1">
              <a:spcBef>
                <a:spcPts val="300"/>
              </a:spcBef>
              <a:buClr>
                <a:schemeClr val="accent2"/>
              </a:buClr>
              <a:buSzPct val="70000"/>
              <a:buFont typeface="Wingdings"/>
              <a:buChar char=""/>
              <a:defRPr kumimoji="0" sz="1600" kern="1200">
                <a:solidFill>
                  <a:srgbClr val="7F7F7F"/>
                </a:solidFill>
                <a:latin typeface="Georgia"/>
                <a:ea typeface="+mn-ea"/>
                <a:cs typeface="Georgia"/>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dirty="0"/>
          </a:p>
        </p:txBody>
      </p:sp>
      <p:pic>
        <p:nvPicPr>
          <p:cNvPr id="8" name="Picture 7" descr="Cassandr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801" y="3534814"/>
            <a:ext cx="5666016" cy="952500"/>
          </a:xfrm>
          <a:prstGeom prst="rect">
            <a:avLst/>
          </a:prstGeom>
        </p:spPr>
      </p:pic>
      <p:sp>
        <p:nvSpPr>
          <p:cNvPr id="9" name="Down Arrow 8"/>
          <p:cNvSpPr/>
          <p:nvPr/>
        </p:nvSpPr>
        <p:spPr>
          <a:xfrm>
            <a:off x="4244012" y="2985978"/>
            <a:ext cx="524583" cy="486654"/>
          </a:xfrm>
          <a:prstGeom prst="downArrow">
            <a:avLst/>
          </a:prstGeom>
          <a:solidFill>
            <a:schemeClr val="bg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4-01 at 9.10.40 PM.png"/>
          <p:cNvPicPr>
            <a:picLocks noChangeAspect="1"/>
          </p:cNvPicPr>
          <p:nvPr/>
        </p:nvPicPr>
        <p:blipFill rotWithShape="1">
          <a:blip r:embed="rId5">
            <a:extLst>
              <a:ext uri="{28A0092B-C50C-407E-A947-70E740481C1C}">
                <a14:useLocalDpi xmlns:a14="http://schemas.microsoft.com/office/drawing/2010/main" val="0"/>
              </a:ext>
            </a:extLst>
          </a:blip>
          <a:srcRect l="41316"/>
          <a:stretch/>
        </p:blipFill>
        <p:spPr>
          <a:xfrm>
            <a:off x="3098207" y="4413729"/>
            <a:ext cx="2899023" cy="475549"/>
          </a:xfrm>
          <a:prstGeom prst="rect">
            <a:avLst/>
          </a:prstGeom>
        </p:spPr>
      </p:pic>
      <p:sp>
        <p:nvSpPr>
          <p:cNvPr id="11" name="Content Placeholder 14"/>
          <p:cNvSpPr>
            <a:spLocks noGrp="1"/>
          </p:cNvSpPr>
          <p:nvPr>
            <p:ph sz="quarter" idx="1"/>
          </p:nvPr>
        </p:nvSpPr>
        <p:spPr>
          <a:xfrm>
            <a:off x="7201522" y="2388922"/>
            <a:ext cx="1845781" cy="1648388"/>
          </a:xfrm>
        </p:spPr>
        <p:txBody>
          <a:bodyPr>
            <a:normAutofit/>
          </a:bodyPr>
          <a:lstStyle/>
          <a:p>
            <a:pPr>
              <a:lnSpc>
                <a:spcPct val="90000"/>
              </a:lnSpc>
            </a:pPr>
            <a:r>
              <a:rPr lang="en-US" sz="1400" b="1" dirty="0" smtClean="0">
                <a:solidFill>
                  <a:srgbClr val="BFBFBF"/>
                </a:solidFill>
              </a:rPr>
              <a:t>Cluster Architecture</a:t>
            </a:r>
          </a:p>
          <a:p>
            <a:pPr>
              <a:lnSpc>
                <a:spcPct val="90000"/>
              </a:lnSpc>
            </a:pPr>
            <a:r>
              <a:rPr lang="en-US" sz="1400" b="1" dirty="0" smtClean="0">
                <a:solidFill>
                  <a:srgbClr val="BFBFBF"/>
                </a:solidFill>
              </a:rPr>
              <a:t>Partitioning</a:t>
            </a:r>
          </a:p>
          <a:p>
            <a:pPr>
              <a:lnSpc>
                <a:spcPct val="90000"/>
              </a:lnSpc>
            </a:pPr>
            <a:r>
              <a:rPr lang="en-US" sz="1400" b="1" dirty="0" smtClean="0">
                <a:solidFill>
                  <a:srgbClr val="BFBFBF"/>
                </a:solidFill>
              </a:rPr>
              <a:t>Replication</a:t>
            </a:r>
          </a:p>
          <a:p>
            <a:pPr>
              <a:lnSpc>
                <a:spcPct val="90000"/>
              </a:lnSpc>
            </a:pPr>
            <a:r>
              <a:rPr lang="en-US" sz="1400" b="1" dirty="0">
                <a:solidFill>
                  <a:srgbClr val="BFBFBF"/>
                </a:solidFill>
              </a:rPr>
              <a:t>Gossip</a:t>
            </a:r>
          </a:p>
          <a:p>
            <a:pPr>
              <a:lnSpc>
                <a:spcPct val="90000"/>
              </a:lnSpc>
            </a:pPr>
            <a:r>
              <a:rPr lang="en-US" sz="1400" b="1" dirty="0" smtClean="0">
                <a:solidFill>
                  <a:srgbClr val="BFBFBF"/>
                </a:solidFill>
              </a:rPr>
              <a:t>Anti-Entropy</a:t>
            </a:r>
          </a:p>
          <a:p>
            <a:pPr>
              <a:lnSpc>
                <a:spcPct val="90000"/>
              </a:lnSpc>
            </a:pPr>
            <a:r>
              <a:rPr lang="en-US" sz="1400" b="1" dirty="0" smtClean="0">
                <a:solidFill>
                  <a:srgbClr val="BFBFBF"/>
                </a:solidFill>
              </a:rPr>
              <a:t>Hints</a:t>
            </a:r>
            <a:endParaRPr lang="en-US" sz="1400" b="1" dirty="0">
              <a:solidFill>
                <a:srgbClr val="BFBFBF"/>
              </a:solidFill>
            </a:endParaRPr>
          </a:p>
        </p:txBody>
      </p:sp>
      <p:sp>
        <p:nvSpPr>
          <p:cNvPr id="12" name="Content Placeholder 14"/>
          <p:cNvSpPr>
            <a:spLocks noGrp="1"/>
          </p:cNvSpPr>
          <p:nvPr>
            <p:ph sz="quarter" idx="1"/>
          </p:nvPr>
        </p:nvSpPr>
        <p:spPr>
          <a:xfrm>
            <a:off x="368922" y="2410776"/>
            <a:ext cx="1845781" cy="1683660"/>
          </a:xfrm>
        </p:spPr>
        <p:txBody>
          <a:bodyPr>
            <a:normAutofit/>
          </a:bodyPr>
          <a:lstStyle/>
          <a:p>
            <a:pPr>
              <a:lnSpc>
                <a:spcPct val="90000"/>
              </a:lnSpc>
            </a:pPr>
            <a:r>
              <a:rPr lang="en-US" sz="1400" b="1" dirty="0" smtClean="0">
                <a:solidFill>
                  <a:schemeClr val="bg1">
                    <a:lumMod val="75000"/>
                  </a:schemeClr>
                </a:solidFill>
              </a:rPr>
              <a:t>Schema</a:t>
            </a:r>
          </a:p>
          <a:p>
            <a:pPr>
              <a:lnSpc>
                <a:spcPct val="90000"/>
              </a:lnSpc>
            </a:pPr>
            <a:r>
              <a:rPr lang="en-US" sz="1400" b="1" dirty="0" err="1">
                <a:solidFill>
                  <a:schemeClr val="bg1">
                    <a:lumMod val="75000"/>
                  </a:schemeClr>
                </a:solidFill>
              </a:rPr>
              <a:t>Memtables</a:t>
            </a:r>
            <a:endParaRPr lang="en-US" sz="1400" b="1" dirty="0">
              <a:solidFill>
                <a:schemeClr val="bg1">
                  <a:lumMod val="75000"/>
                </a:schemeClr>
              </a:solidFill>
            </a:endParaRPr>
          </a:p>
          <a:p>
            <a:pPr>
              <a:lnSpc>
                <a:spcPct val="90000"/>
              </a:lnSpc>
            </a:pPr>
            <a:r>
              <a:rPr lang="en-US" sz="1400" b="1" dirty="0" smtClean="0">
                <a:solidFill>
                  <a:schemeClr val="bg1">
                    <a:lumMod val="75000"/>
                  </a:schemeClr>
                </a:solidFill>
              </a:rPr>
              <a:t>Compaction</a:t>
            </a:r>
          </a:p>
          <a:p>
            <a:pPr>
              <a:lnSpc>
                <a:spcPct val="90000"/>
              </a:lnSpc>
            </a:pPr>
            <a:r>
              <a:rPr lang="en-US" sz="1400" b="1" dirty="0" err="1" smtClean="0">
                <a:solidFill>
                  <a:schemeClr val="bg1">
                    <a:lumMod val="75000"/>
                  </a:schemeClr>
                </a:solidFill>
              </a:rPr>
              <a:t>SStables</a:t>
            </a:r>
            <a:endParaRPr lang="en-US" sz="1400" b="1" dirty="0" smtClean="0">
              <a:solidFill>
                <a:schemeClr val="bg1">
                  <a:lumMod val="75000"/>
                </a:schemeClr>
              </a:solidFill>
            </a:endParaRPr>
          </a:p>
          <a:p>
            <a:pPr>
              <a:lnSpc>
                <a:spcPct val="90000"/>
              </a:lnSpc>
            </a:pPr>
            <a:r>
              <a:rPr lang="en-US" sz="1400" b="1" dirty="0" smtClean="0">
                <a:solidFill>
                  <a:schemeClr val="bg1">
                    <a:lumMod val="75000"/>
                  </a:schemeClr>
                </a:solidFill>
              </a:rPr>
              <a:t>Commit Log</a:t>
            </a:r>
            <a:endParaRPr lang="en-US" sz="1400" b="1" dirty="0">
              <a:solidFill>
                <a:schemeClr val="bg1">
                  <a:lumMod val="75000"/>
                </a:schemeClr>
              </a:solidFill>
            </a:endParaRPr>
          </a:p>
        </p:txBody>
      </p:sp>
    </p:spTree>
    <p:extLst>
      <p:ext uri="{BB962C8B-B14F-4D97-AF65-F5344CB8AC3E}">
        <p14:creationId xmlns:p14="http://schemas.microsoft.com/office/powerpoint/2010/main" val="4148456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Massive Trends</a:t>
            </a:r>
            <a:endParaRPr lang="en-US" dirty="0"/>
          </a:p>
        </p:txBody>
      </p:sp>
      <p:sp>
        <p:nvSpPr>
          <p:cNvPr id="5" name="Footer Placeholder 4"/>
          <p:cNvSpPr>
            <a:spLocks noGrp="1"/>
          </p:cNvSpPr>
          <p:nvPr>
            <p:ph type="ftr" sz="quarter" idx="11"/>
          </p:nvPr>
        </p:nvSpPr>
        <p:spPr/>
        <p:txBody>
          <a:bodyPr/>
          <a:lstStyle/>
          <a:p>
            <a:r>
              <a:rPr lang="en-US" smtClean="0"/>
              <a:t>© 2015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9</a:t>
            </a:fld>
            <a:endParaRPr lang="en-US" dirty="0"/>
          </a:p>
        </p:txBody>
      </p:sp>
      <p:grpSp>
        <p:nvGrpSpPr>
          <p:cNvPr id="9" name="Group 8"/>
          <p:cNvGrpSpPr/>
          <p:nvPr/>
        </p:nvGrpSpPr>
        <p:grpSpPr>
          <a:xfrm>
            <a:off x="1924054" y="1100667"/>
            <a:ext cx="5295892" cy="2942166"/>
            <a:chOff x="1777999" y="1557865"/>
            <a:chExt cx="5295892" cy="2942166"/>
          </a:xfrm>
        </p:grpSpPr>
        <p:sp>
          <p:nvSpPr>
            <p:cNvPr id="8" name="Oval 7"/>
            <p:cNvSpPr>
              <a:spLocks noChangeAspect="1"/>
            </p:cNvSpPr>
            <p:nvPr/>
          </p:nvSpPr>
          <p:spPr>
            <a:xfrm>
              <a:off x="4131725" y="1557865"/>
              <a:ext cx="2942166" cy="2942166"/>
            </a:xfrm>
            <a:prstGeom prst="ellipse">
              <a:avLst/>
            </a:prstGeom>
            <a:solidFill>
              <a:schemeClr val="accent2">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latin typeface="Helvetica Neue Light"/>
                  <a:cs typeface="Helvetica Neue Light"/>
                </a:rPr>
                <a:t>Cloud </a:t>
              </a:r>
            </a:p>
            <a:p>
              <a:pPr algn="ctr"/>
              <a:r>
                <a:rPr lang="en-US" sz="2000" dirty="0" smtClean="0">
                  <a:solidFill>
                    <a:schemeClr val="bg1"/>
                  </a:solidFill>
                  <a:latin typeface="Helvetica Neue Light"/>
                  <a:cs typeface="Helvetica Neue Light"/>
                </a:rPr>
                <a:t>Adoption</a:t>
              </a:r>
              <a:endParaRPr lang="en-US" sz="2000" dirty="0">
                <a:solidFill>
                  <a:schemeClr val="bg1"/>
                </a:solidFill>
                <a:latin typeface="Helvetica Neue Light"/>
                <a:cs typeface="Helvetica Neue Light"/>
              </a:endParaRPr>
            </a:p>
          </p:txBody>
        </p:sp>
        <p:sp>
          <p:nvSpPr>
            <p:cNvPr id="7" name="Oval 6"/>
            <p:cNvSpPr>
              <a:spLocks noChangeAspect="1"/>
            </p:cNvSpPr>
            <p:nvPr/>
          </p:nvSpPr>
          <p:spPr>
            <a:xfrm>
              <a:off x="1777999" y="1557865"/>
              <a:ext cx="2942166" cy="2942166"/>
            </a:xfrm>
            <a:prstGeom prst="ellipse">
              <a:avLst/>
            </a:prstGeom>
            <a:solidFill>
              <a:schemeClr val="accent1">
                <a:alpha val="50000"/>
              </a:schemeClr>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Helvetica Neue Light"/>
                  <a:cs typeface="Helvetica Neue Light"/>
                </a:rPr>
                <a:t>Systems of Intelligence</a:t>
              </a:r>
              <a:endParaRPr lang="en-US" sz="2000" dirty="0">
                <a:solidFill>
                  <a:srgbClr val="FFFFFF"/>
                </a:solidFill>
                <a:latin typeface="Helvetica Neue Light"/>
                <a:cs typeface="Helvetica Neue Light"/>
              </a:endParaRPr>
            </a:p>
          </p:txBody>
        </p:sp>
      </p:grpSp>
    </p:spTree>
    <p:extLst>
      <p:ext uri="{BB962C8B-B14F-4D97-AF65-F5344CB8AC3E}">
        <p14:creationId xmlns:p14="http://schemas.microsoft.com/office/powerpoint/2010/main" val="195440244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Custom 1">
      <a:dk1>
        <a:sysClr val="windowText" lastClr="000000"/>
      </a:dk1>
      <a:lt1>
        <a:sysClr val="window" lastClr="FFFFFF"/>
      </a:lt1>
      <a:dk2>
        <a:srgbClr val="464653"/>
      </a:dk2>
      <a:lt2>
        <a:srgbClr val="DDE9EC"/>
      </a:lt2>
      <a:accent1>
        <a:srgbClr val="CB6015"/>
      </a:accent1>
      <a:accent2>
        <a:srgbClr val="007B98"/>
      </a:accent2>
      <a:accent3>
        <a:srgbClr val="DDAE54"/>
      </a:accent3>
      <a:accent4>
        <a:srgbClr val="4B3C37"/>
      </a:accent4>
      <a:accent5>
        <a:srgbClr val="148C73"/>
      </a:accent5>
      <a:accent6>
        <a:srgbClr val="A189AD"/>
      </a:accent6>
      <a:hlink>
        <a:srgbClr val="F9F9F7"/>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58747</TotalTime>
  <Words>2826</Words>
  <Application>Microsoft Macintosh PowerPoint</Application>
  <PresentationFormat>On-screen Show (16:9)</PresentationFormat>
  <Paragraphs>876</Paragraphs>
  <Slides>66</Slides>
  <Notes>26</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66</vt:i4>
      </vt:variant>
    </vt:vector>
  </HeadingPairs>
  <TitlesOfParts>
    <vt:vector size="80" baseType="lpstr">
      <vt:lpstr>Calibri</vt:lpstr>
      <vt:lpstr>Courier</vt:lpstr>
      <vt:lpstr>Courier New</vt:lpstr>
      <vt:lpstr>Georgia</vt:lpstr>
      <vt:lpstr>Gill Sans MT</vt:lpstr>
      <vt:lpstr>Helvetica</vt:lpstr>
      <vt:lpstr>Helvetica Neue</vt:lpstr>
      <vt:lpstr>Helvetica Neue Light</vt:lpstr>
      <vt:lpstr>Helvetica Neue Thin</vt:lpstr>
      <vt:lpstr>Wingdings</vt:lpstr>
      <vt:lpstr>Wingdings 3</vt:lpstr>
      <vt:lpstr>Zapf Dingbats</vt:lpstr>
      <vt:lpstr>Arial</vt:lpstr>
      <vt:lpstr>Origin</vt:lpstr>
      <vt:lpstr>SE Preparation</vt:lpstr>
      <vt:lpstr>Content and Session Time</vt:lpstr>
      <vt:lpstr>Hands On DataStax Enterprise</vt:lpstr>
      <vt:lpstr>Today’s Agenda</vt:lpstr>
      <vt:lpstr>Hands On Setup</vt:lpstr>
      <vt:lpstr>Hands On Setup</vt:lpstr>
      <vt:lpstr>DataStax Enterprise</vt:lpstr>
      <vt:lpstr>How do we handle massive transactional data and never go down? </vt:lpstr>
      <vt:lpstr>Two Massive Trends</vt:lpstr>
      <vt:lpstr>Two Massive Trends</vt:lpstr>
      <vt:lpstr>DataStax Enterprise Cassandra</vt:lpstr>
      <vt:lpstr>DataStax Enterprise Search</vt:lpstr>
      <vt:lpstr>DataStax Enterprise Analytics</vt:lpstr>
      <vt:lpstr>Integrated Multi-Model Platform </vt:lpstr>
      <vt:lpstr>Tooling and Services</vt:lpstr>
      <vt:lpstr>Why do our customers choose DSE?</vt:lpstr>
      <vt:lpstr>Why do our customers choose DSE?</vt:lpstr>
      <vt:lpstr>DataStax Use Cases</vt:lpstr>
      <vt:lpstr>Hands on DSE Cassandra</vt:lpstr>
      <vt:lpstr>Hands On Cassandra Data Model</vt:lpstr>
      <vt:lpstr>The Secret Sauce: PRIMARY KEY</vt:lpstr>
      <vt:lpstr>No Clustering Columns</vt:lpstr>
      <vt:lpstr>Compound Partition Key</vt:lpstr>
      <vt:lpstr>Clustering Columns Create Wide Rows</vt:lpstr>
      <vt:lpstr>Nested Clustering Columns</vt:lpstr>
      <vt:lpstr>C* Data Modeling: Same But Different</vt:lpstr>
      <vt:lpstr>Basic Approach To C* Data Modeling</vt:lpstr>
      <vt:lpstr>Hands On Cassandra Primary Keys</vt:lpstr>
      <vt:lpstr>Always On</vt:lpstr>
      <vt:lpstr>Best in Class Replication</vt:lpstr>
      <vt:lpstr>Cassandra Reference Architecture</vt:lpstr>
      <vt:lpstr>Cassandra Architecture Demo</vt:lpstr>
      <vt:lpstr>C* Architecture</vt:lpstr>
      <vt:lpstr>PowerPoint Presentation</vt:lpstr>
      <vt:lpstr>Consistency</vt:lpstr>
      <vt:lpstr>Hands on Cassandra Consistency</vt:lpstr>
      <vt:lpstr>What’s Stored With Each Column?</vt:lpstr>
      <vt:lpstr>Write/Read Path</vt:lpstr>
      <vt:lpstr>Compaction</vt:lpstr>
      <vt:lpstr>Hands on DSE Search</vt:lpstr>
      <vt:lpstr>Open Source Search Reference Architecture</vt:lpstr>
      <vt:lpstr>DSE Search Reference Architecture</vt:lpstr>
      <vt:lpstr>DSE Search Node</vt:lpstr>
      <vt:lpstr>Hands On DSE Analytics</vt:lpstr>
      <vt:lpstr>DSE Analytics Reference Architecture</vt:lpstr>
      <vt:lpstr>DSE Analytics Node</vt:lpstr>
      <vt:lpstr>DSE Streaming Demo</vt:lpstr>
      <vt:lpstr>DSE Streaming Reference Architecture</vt:lpstr>
      <vt:lpstr>Getting Started With DSE Ops</vt:lpstr>
      <vt:lpstr>Getting Started: Pro-Tips</vt:lpstr>
      <vt:lpstr>Getting Started: Pro-Tips</vt:lpstr>
      <vt:lpstr>Getting Started: Pro-Tips</vt:lpstr>
      <vt:lpstr>Getting Started: Pro-Tips</vt:lpstr>
      <vt:lpstr>Getting Started: Pro-Tips</vt:lpstr>
      <vt:lpstr>Getting Started: Pro-Tips</vt:lpstr>
      <vt:lpstr>DSE Performance Basics</vt:lpstr>
      <vt:lpstr>Take DataStax Ops Training. It’s Free.</vt:lpstr>
      <vt:lpstr> Cloud App Reference Architecture</vt:lpstr>
      <vt:lpstr>Architecture of a Cloud Application</vt:lpstr>
      <vt:lpstr>Architecture of a Cloud Application</vt:lpstr>
      <vt:lpstr>Architecture of a Cloud Application</vt:lpstr>
      <vt:lpstr>Architecture of a Cloud Application</vt:lpstr>
      <vt:lpstr>Why DSE Instead of Open Source?</vt:lpstr>
      <vt:lpstr>Next Steps</vt:lpstr>
      <vt:lpstr>What Next?</vt:lpstr>
      <vt:lpstr>Hands On DataStax Enterprise</vt:lpstr>
    </vt:vector>
  </TitlesOfParts>
  <Company>Starno.com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IAC</dc:title>
  <dc:creator>arno</dc:creator>
  <cp:lastModifiedBy>Chuck Droukas</cp:lastModifiedBy>
  <cp:revision>1713</cp:revision>
  <cp:lastPrinted>2014-04-15T21:40:42Z</cp:lastPrinted>
  <dcterms:created xsi:type="dcterms:W3CDTF">2014-02-06T18:06:16Z</dcterms:created>
  <dcterms:modified xsi:type="dcterms:W3CDTF">2016-03-02T22:10:06Z</dcterms:modified>
</cp:coreProperties>
</file>